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70" r:id="rId2"/>
    <p:sldId id="291" r:id="rId3"/>
    <p:sldId id="269" r:id="rId4"/>
    <p:sldId id="315" r:id="rId5"/>
    <p:sldId id="320" r:id="rId6"/>
    <p:sldId id="328" r:id="rId7"/>
    <p:sldId id="329" r:id="rId8"/>
    <p:sldId id="332" r:id="rId9"/>
    <p:sldId id="338" r:id="rId10"/>
    <p:sldId id="265" r:id="rId11"/>
    <p:sldId id="346" r:id="rId12"/>
    <p:sldId id="351" r:id="rId13"/>
    <p:sldId id="283" r:id="rId14"/>
    <p:sldId id="359" r:id="rId15"/>
    <p:sldId id="362" r:id="rId16"/>
    <p:sldId id="366" r:id="rId17"/>
    <p:sldId id="258" r:id="rId18"/>
    <p:sldId id="369" r:id="rId19"/>
    <p:sldId id="375" r:id="rId20"/>
    <p:sldId id="379" r:id="rId21"/>
    <p:sldId id="381" r:id="rId22"/>
    <p:sldId id="386" r:id="rId23"/>
    <p:sldId id="391" r:id="rId24"/>
    <p:sldId id="399" r:id="rId25"/>
    <p:sldId id="273" r:id="rId26"/>
    <p:sldId id="400" r:id="rId27"/>
    <p:sldId id="275" r:id="rId28"/>
    <p:sldId id="276" r:id="rId29"/>
    <p:sldId id="277" r:id="rId30"/>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89" autoAdjust="0"/>
  </p:normalViewPr>
  <p:slideViewPr>
    <p:cSldViewPr>
      <p:cViewPr varScale="1">
        <p:scale>
          <a:sx n="81" d="100"/>
          <a:sy n="81" d="100"/>
        </p:scale>
        <p:origin x="2484" y="78"/>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1794" y="-108"/>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sz="quarter" idx="1"/>
          </p:nvPr>
        </p:nvSpPr>
        <p:spPr>
          <a:xfrm>
            <a:off x="3956051" y="0"/>
            <a:ext cx="3027363" cy="463550"/>
          </a:xfrm>
          <a:prstGeom prst="rect">
            <a:avLst/>
          </a:prstGeom>
        </p:spPr>
        <p:txBody>
          <a:bodyPr vert="horz" lIns="91429" tIns="45715" rIns="91429" bIns="45715" rtlCol="0"/>
          <a:lstStyle>
            <a:lvl1pPr algn="r">
              <a:defRPr sz="1200"/>
            </a:lvl1pPr>
          </a:lstStyle>
          <a:p>
            <a:fld id="{3D8FB0B1-7D34-440E-BE86-97A67822A041}" type="datetimeFigureOut">
              <a:rPr lang="en-US" smtClean="0"/>
              <a:pPr/>
              <a:t>7/11/2016</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29" tIns="45715" rIns="91429"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56051" y="8805863"/>
            <a:ext cx="3027363" cy="463550"/>
          </a:xfrm>
          <a:prstGeom prst="rect">
            <a:avLst/>
          </a:prstGeom>
        </p:spPr>
        <p:txBody>
          <a:bodyPr vert="horz" lIns="91429" tIns="45715" rIns="91429" bIns="45715" rtlCol="0" anchor="b"/>
          <a:lstStyle>
            <a:lvl1pPr algn="r">
              <a:defRPr sz="1200"/>
            </a:lvl1pPr>
          </a:lstStyle>
          <a:p>
            <a:fld id="{B8C00BCF-28CE-4010-AA78-DBEA81F4FF06}" type="slidenum">
              <a:rPr lang="en-US" smtClean="0"/>
              <a:pPr/>
              <a:t>‹#›</a:t>
            </a:fld>
            <a:endParaRPr lang="en-US"/>
          </a:p>
        </p:txBody>
      </p:sp>
    </p:spTree>
    <p:extLst>
      <p:ext uri="{BB962C8B-B14F-4D97-AF65-F5344CB8AC3E}">
        <p14:creationId xmlns:p14="http://schemas.microsoft.com/office/powerpoint/2010/main" val="1416280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69" tIns="46435" rIns="92869" bIns="46435" rtlCol="0"/>
          <a:lstStyle>
            <a:lvl1pPr algn="l">
              <a:defRPr sz="1200"/>
            </a:lvl1pPr>
          </a:lstStyle>
          <a:p>
            <a:endParaRPr lang="en-US"/>
          </a:p>
        </p:txBody>
      </p:sp>
      <p:sp>
        <p:nvSpPr>
          <p:cNvPr id="3" name="Date Placeholder 2"/>
          <p:cNvSpPr>
            <a:spLocks noGrp="1"/>
          </p:cNvSpPr>
          <p:nvPr>
            <p:ph type="dt" idx="1"/>
          </p:nvPr>
        </p:nvSpPr>
        <p:spPr>
          <a:xfrm>
            <a:off x="3956552" y="0"/>
            <a:ext cx="3026833" cy="463550"/>
          </a:xfrm>
          <a:prstGeom prst="rect">
            <a:avLst/>
          </a:prstGeom>
        </p:spPr>
        <p:txBody>
          <a:bodyPr vert="horz" lIns="92869" tIns="46435" rIns="92869" bIns="46435" rtlCol="0"/>
          <a:lstStyle>
            <a:lvl1pPr algn="r">
              <a:defRPr sz="1200"/>
            </a:lvl1pPr>
          </a:lstStyle>
          <a:p>
            <a:fld id="{A65C9445-38F4-496A-964A-4DECDB5270AF}" type="datetimeFigureOut">
              <a:rPr lang="en-US" smtClean="0"/>
              <a:pPr/>
              <a:t>7/11/2016</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69" tIns="46435" rIns="92869" bIns="46435"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69" tIns="46435" rIns="92869" bIns="464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869" tIns="46435" rIns="92869" bIns="46435" rtlCol="0" anchor="b"/>
          <a:lstStyle>
            <a:lvl1pPr algn="l">
              <a:defRPr sz="1200"/>
            </a:lvl1pPr>
          </a:lstStyle>
          <a:p>
            <a:endParaRPr lang="en-US"/>
          </a:p>
        </p:txBody>
      </p:sp>
      <p:sp>
        <p:nvSpPr>
          <p:cNvPr id="7" name="Slide Number Placeholder 6"/>
          <p:cNvSpPr>
            <a:spLocks noGrp="1"/>
          </p:cNvSpPr>
          <p:nvPr>
            <p:ph type="sldNum" sz="quarter" idx="5"/>
          </p:nvPr>
        </p:nvSpPr>
        <p:spPr>
          <a:xfrm>
            <a:off x="3956552" y="8805841"/>
            <a:ext cx="3026833" cy="463550"/>
          </a:xfrm>
          <a:prstGeom prst="rect">
            <a:avLst/>
          </a:prstGeom>
        </p:spPr>
        <p:txBody>
          <a:bodyPr vert="horz" lIns="92869" tIns="46435" rIns="92869" bIns="46435" rtlCol="0" anchor="b"/>
          <a:lstStyle>
            <a:lvl1pPr algn="r">
              <a:defRPr sz="1200"/>
            </a:lvl1pPr>
          </a:lstStyle>
          <a:p>
            <a:fld id="{4576B7F1-61D1-4BC1-9D05-7E5311AE7948}" type="slidenum">
              <a:rPr lang="en-US" smtClean="0"/>
              <a:pPr/>
              <a:t>‹#›</a:t>
            </a:fld>
            <a:endParaRPr lang="en-US"/>
          </a:p>
        </p:txBody>
      </p:sp>
    </p:spTree>
    <p:extLst>
      <p:ext uri="{BB962C8B-B14F-4D97-AF65-F5344CB8AC3E}">
        <p14:creationId xmlns:p14="http://schemas.microsoft.com/office/powerpoint/2010/main" val="3495810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adult leaders and members of each American Heritage Girls Troop are accountable for administering American Heritage Girls programming in a safe and responsible way.  Knowledge</a:t>
            </a:r>
            <a:r>
              <a:rPr lang="en-US" baseline="0" dirty="0" smtClean="0"/>
              <a:t> and adherence to AHG guidelines</a:t>
            </a:r>
            <a:r>
              <a:rPr lang="en-US" dirty="0" smtClean="0"/>
              <a:t> will</a:t>
            </a:r>
            <a:r>
              <a:rPr lang="en-US" baseline="0" dirty="0" smtClean="0"/>
              <a:t> help to </a:t>
            </a:r>
            <a:r>
              <a:rPr lang="en-US" dirty="0" smtClean="0"/>
              <a:t>ensure the health,</a:t>
            </a:r>
            <a:r>
              <a:rPr lang="en-US" baseline="0" dirty="0" smtClean="0"/>
              <a:t> safety and well-being of every girl and adult involved.  In addition, your compliance to AHG Health and Safety Standards is necessary in order for each AHG member to be covered under AHG’s Group Insurance.  Management of risk is necessary to the well being of our precious girl members as well as to the continuance of the AHG ministry.  </a:t>
            </a: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1</a:t>
            </a:fld>
            <a:endParaRPr lang="en-US"/>
          </a:p>
        </p:txBody>
      </p:sp>
    </p:spTree>
    <p:extLst>
      <p:ext uri="{BB962C8B-B14F-4D97-AF65-F5344CB8AC3E}">
        <p14:creationId xmlns:p14="http://schemas.microsoft.com/office/powerpoint/2010/main" val="166992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Troops should have a release procedure in place for Troop meetings and activities. This should</a:t>
            </a:r>
            <a:r>
              <a:rPr lang="en-US" baseline="0" dirty="0" smtClean="0"/>
              <a:t> be shared with all adult volunteers and families of the Troop on an annual basis and available in the Troop Policy Manual. Detailed information regarding release of members can be found on pg. 101 of Unit Leader Handbook and 98 of Troop Coordinator Handbook. Remember to assign an adult volunteer to this important job at the end of each meeting.</a:t>
            </a:r>
          </a:p>
          <a:p>
            <a:endParaRPr lang="en-US" baseline="0" dirty="0" smtClean="0"/>
          </a:p>
          <a:p>
            <a:r>
              <a:rPr lang="en-US" i="1" baseline="0" dirty="0" smtClean="0"/>
              <a:t>( pop up add </a:t>
            </a:r>
            <a:r>
              <a:rPr lang="en-US" i="1" baseline="0" dirty="0" err="1" smtClean="0"/>
              <a:t>pg</a:t>
            </a:r>
            <a:r>
              <a:rPr lang="en-US" i="1" baseline="0" dirty="0" smtClean="0"/>
              <a:t> . 98 in Troop Coordinator handbook)</a:t>
            </a:r>
            <a:endParaRPr lang="en-US" i="1"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10</a:t>
            </a:fld>
            <a:endParaRPr lang="en-US"/>
          </a:p>
        </p:txBody>
      </p:sp>
    </p:spTree>
    <p:extLst>
      <p:ext uri="{BB962C8B-B14F-4D97-AF65-F5344CB8AC3E}">
        <p14:creationId xmlns:p14="http://schemas.microsoft.com/office/powerpoint/2010/main" val="191521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Discipline is important</a:t>
            </a:r>
            <a:r>
              <a:rPr lang="en-US" baseline="0" dirty="0" smtClean="0"/>
              <a:t> in following rules and ensuring a safe environment. Discipline should be administered according to American Heritage Girls values. Under NO circumstances is physical punishment to be used. All verbal comments should remain constructive and positive. Discipline should occur in the presence of an adult witness. Each Troop  must have a Troop Discipline Policy, contained in the Troop Policy Manual, and have it signed by both parents and child. </a:t>
            </a: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11</a:t>
            </a:fld>
            <a:endParaRPr lang="en-US"/>
          </a:p>
        </p:txBody>
      </p:sp>
    </p:spTree>
    <p:extLst>
      <p:ext uri="{BB962C8B-B14F-4D97-AF65-F5344CB8AC3E}">
        <p14:creationId xmlns:p14="http://schemas.microsoft.com/office/powerpoint/2010/main" val="4132193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Advance</a:t>
            </a:r>
            <a:r>
              <a:rPr lang="en-US" baseline="0" dirty="0" smtClean="0"/>
              <a:t> emergency plans must be made to help cope with the unexpected. All Adult Volunteers and girl members should have a basic knowledge of emergency procedures at the Troop meeting place and for any activity sites. (i.e. camping, etc.) Often times facilities will have emergency plans for their sites. Ask about it when reserving a facility. </a:t>
            </a:r>
            <a:r>
              <a:rPr lang="en-US" baseline="0" dirty="0" smtClean="0">
                <a:solidFill>
                  <a:schemeClr val="tx1"/>
                </a:solidFill>
              </a:rPr>
              <a:t>Common questions include:</a:t>
            </a:r>
          </a:p>
          <a:p>
            <a:pPr>
              <a:spcAft>
                <a:spcPts val="598"/>
              </a:spcAft>
            </a:pPr>
            <a:r>
              <a:rPr lang="en-US" baseline="0" dirty="0" smtClean="0">
                <a:solidFill>
                  <a:schemeClr val="tx1"/>
                </a:solidFill>
              </a:rPr>
              <a:t> -where to go in the case of a tornado?</a:t>
            </a:r>
          </a:p>
          <a:p>
            <a:pPr>
              <a:spcAft>
                <a:spcPts val="598"/>
              </a:spcAft>
              <a:buFontTx/>
              <a:buChar char="-"/>
            </a:pPr>
            <a:r>
              <a:rPr lang="en-US" baseline="0" dirty="0" smtClean="0">
                <a:solidFill>
                  <a:schemeClr val="tx1"/>
                </a:solidFill>
              </a:rPr>
              <a:t> where the nearest medical facility is located?</a:t>
            </a:r>
          </a:p>
          <a:p>
            <a:pPr>
              <a:spcAft>
                <a:spcPts val="598"/>
              </a:spcAft>
              <a:buFontTx/>
              <a:buChar char="-"/>
            </a:pPr>
            <a:r>
              <a:rPr lang="en-US" baseline="0" dirty="0" smtClean="0">
                <a:solidFill>
                  <a:schemeClr val="tx1"/>
                </a:solidFill>
              </a:rPr>
              <a:t> what are the “lock down” plans for intruders?</a:t>
            </a:r>
          </a:p>
          <a:p>
            <a:pPr>
              <a:spcAft>
                <a:spcPts val="598"/>
              </a:spcAft>
              <a:buFontTx/>
              <a:buChar char="-"/>
            </a:pPr>
            <a:r>
              <a:rPr lang="en-US" baseline="0" dirty="0" smtClean="0">
                <a:solidFill>
                  <a:schemeClr val="tx1"/>
                </a:solidFill>
              </a:rPr>
              <a:t> where is the closest telephone?</a:t>
            </a:r>
          </a:p>
          <a:p>
            <a:pPr>
              <a:spcAft>
                <a:spcPts val="598"/>
              </a:spcAft>
              <a:buFontTx/>
              <a:buChar char="-"/>
            </a:pPr>
            <a:r>
              <a:rPr lang="en-US" baseline="0" dirty="0" smtClean="0">
                <a:solidFill>
                  <a:schemeClr val="tx1"/>
                </a:solidFill>
              </a:rPr>
              <a:t> the phone number of the ranger or person in charge of the facility.</a:t>
            </a:r>
          </a:p>
          <a:p>
            <a:pPr>
              <a:buFontTx/>
              <a:buNone/>
            </a:pPr>
            <a:endParaRPr lang="en-US" baseline="0" dirty="0" smtClean="0">
              <a:solidFill>
                <a:schemeClr val="tx1"/>
              </a:solidFill>
            </a:endParaRPr>
          </a:p>
          <a:p>
            <a:endParaRPr lang="en-US" baseline="0" dirty="0" smtClean="0">
              <a:solidFill>
                <a:schemeClr val="tx1"/>
              </a:solidFill>
            </a:endParaRPr>
          </a:p>
          <a:p>
            <a:r>
              <a:rPr lang="en-US" dirty="0" smtClean="0">
                <a:solidFill>
                  <a:schemeClr val="tx1"/>
                </a:solidFill>
              </a:rPr>
              <a:t>Emergency Plans should be specific to each activity (specifics for a plan can be found on pg. 102</a:t>
            </a:r>
            <a:r>
              <a:rPr lang="en-US" baseline="0" dirty="0" smtClean="0">
                <a:solidFill>
                  <a:schemeClr val="tx1"/>
                </a:solidFill>
              </a:rPr>
              <a:t> of UL Handbook &amp; pg. 99 of Coordinator Handbook)</a:t>
            </a:r>
          </a:p>
          <a:p>
            <a:endParaRPr lang="en-US" dirty="0" smtClean="0">
              <a:solidFill>
                <a:schemeClr val="tx1"/>
              </a:solidFill>
            </a:endParaRPr>
          </a:p>
          <a:p>
            <a:r>
              <a:rPr lang="en-US" dirty="0" smtClean="0">
                <a:solidFill>
                  <a:schemeClr val="tx1"/>
                </a:solidFill>
              </a:rPr>
              <a:t>Emergency procedure plan should be included in the Troop Trip Packet when activities</a:t>
            </a:r>
            <a:r>
              <a:rPr lang="en-US" baseline="0" dirty="0" smtClean="0">
                <a:solidFill>
                  <a:schemeClr val="tx1"/>
                </a:solidFill>
              </a:rPr>
              <a:t> are outside of the regular meeting place</a:t>
            </a:r>
            <a:r>
              <a:rPr lang="en-US" dirty="0" smtClean="0">
                <a:solidFill>
                  <a:schemeClr val="tx1"/>
                </a:solidFill>
              </a:rPr>
              <a:t>.</a:t>
            </a:r>
          </a:p>
          <a:p>
            <a:endParaRPr lang="en-US" dirty="0" smtClean="0">
              <a:solidFill>
                <a:schemeClr val="tx1"/>
              </a:solidFill>
            </a:endParaRPr>
          </a:p>
          <a:p>
            <a:r>
              <a:rPr lang="en-US" dirty="0" smtClean="0">
                <a:solidFill>
                  <a:schemeClr val="tx1"/>
                </a:solidFill>
              </a:rPr>
              <a:t>Reporting of an Emergency – within 24 hours to AHG, Inc. Office – complete the Incident Report Form (available </a:t>
            </a:r>
            <a:r>
              <a:rPr lang="en-US" baseline="0" dirty="0" smtClean="0">
                <a:solidFill>
                  <a:schemeClr val="tx1"/>
                </a:solidFill>
              </a:rPr>
              <a:t>on the Leader portal area of AHG website)</a:t>
            </a:r>
          </a:p>
          <a:p>
            <a:endParaRPr lang="en-US" dirty="0" smtClean="0">
              <a:solidFill>
                <a:schemeClr val="tx1"/>
              </a:solidFill>
            </a:endParaRPr>
          </a:p>
          <a:p>
            <a:r>
              <a:rPr lang="en-US" dirty="0" smtClean="0">
                <a:solidFill>
                  <a:schemeClr val="tx1"/>
                </a:solidFill>
              </a:rPr>
              <a:t>All Media inquiries regarding an incident occurring during an AHG event, must be directed to AHG, Inc. Office.</a:t>
            </a:r>
          </a:p>
          <a:p>
            <a:endParaRPr lang="en-US" dirty="0" smtClean="0">
              <a:solidFill>
                <a:schemeClr val="tx1"/>
              </a:solidFill>
            </a:endParaRPr>
          </a:p>
          <a:p>
            <a:r>
              <a:rPr lang="en-US" i="1" dirty="0" smtClean="0">
                <a:solidFill>
                  <a:schemeClr val="tx1"/>
                </a:solidFill>
              </a:rPr>
              <a:t>(add page pop up </a:t>
            </a:r>
            <a:r>
              <a:rPr lang="en-US" i="1" dirty="0" err="1" smtClean="0">
                <a:solidFill>
                  <a:schemeClr val="tx1"/>
                </a:solidFill>
              </a:rPr>
              <a:t>pg</a:t>
            </a:r>
            <a:r>
              <a:rPr lang="en-US" i="1" dirty="0" smtClean="0">
                <a:solidFill>
                  <a:schemeClr val="tx1"/>
                </a:solidFill>
              </a:rPr>
              <a:t> . 99 in Troop Coordinator handbook)</a:t>
            </a:r>
          </a:p>
          <a:p>
            <a:endParaRPr lang="en-US" i="1" dirty="0" smtClean="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56842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buddy system can be an efficient way of keeping count of large groups. It is also a good system to have in place during outdoors</a:t>
            </a:r>
            <a:r>
              <a:rPr lang="en-US" baseline="0" dirty="0" smtClean="0"/>
              <a:t> activities (i.e. bathroom breaks, etc.)</a:t>
            </a:r>
          </a:p>
          <a:p>
            <a:endParaRPr lang="en-US" baseline="0" dirty="0" smtClean="0"/>
          </a:p>
          <a:p>
            <a:r>
              <a:rPr lang="en-US" baseline="0" dirty="0" smtClean="0"/>
              <a:t>Head counts are crucial when working with large groups.  Assigning adult volunteers to manage smaller groups can help in a large group activity.</a:t>
            </a:r>
          </a:p>
          <a:p>
            <a:endParaRPr lang="en-US" baseline="0" dirty="0" smtClean="0"/>
          </a:p>
          <a:p>
            <a:r>
              <a:rPr lang="en-US" baseline="0" dirty="0" smtClean="0"/>
              <a:t>Girls should be aware of what to do if  they get lost. A quality whistle can help save a life. Locate an “safe” place and notify the girls of the location.</a:t>
            </a:r>
          </a:p>
          <a:p>
            <a:endParaRPr lang="en-US" baseline="0" dirty="0" smtClean="0"/>
          </a:p>
          <a:p>
            <a:r>
              <a:rPr lang="en-US" baseline="0" dirty="0" smtClean="0"/>
              <a:t>Know where the nearest telephone is located and notify your girls of its location. Don’t rely just on someone’s cell phone, especially if there is no service in a remote area or even in some enclosed buildings. </a:t>
            </a:r>
          </a:p>
          <a:p>
            <a:endParaRPr lang="en-US" baseline="0" dirty="0" smtClean="0"/>
          </a:p>
          <a:p>
            <a:r>
              <a:rPr lang="en-US" baseline="0" dirty="0" smtClean="0"/>
              <a:t>During an event or camping trip, it is the responsibility of adult leaders to confront unfamiliar faces.</a:t>
            </a:r>
          </a:p>
          <a:p>
            <a:endParaRPr lang="en-US" baseline="0" dirty="0" smtClean="0"/>
          </a:p>
          <a:p>
            <a:r>
              <a:rPr lang="en-US" baseline="0" dirty="0" smtClean="0"/>
              <a:t>Girls should not go to into public restrooms alone. </a:t>
            </a:r>
          </a:p>
          <a:p>
            <a:endParaRPr lang="en-US" baseline="0" dirty="0" smtClean="0"/>
          </a:p>
          <a:p>
            <a:r>
              <a:rPr lang="en-US" baseline="0" dirty="0" smtClean="0"/>
              <a:t>The “release of Girl members” policy should be strictly followed. </a:t>
            </a: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13</a:t>
            </a:fld>
            <a:endParaRPr lang="en-US"/>
          </a:p>
        </p:txBody>
      </p:sp>
    </p:spTree>
    <p:extLst>
      <p:ext uri="{BB962C8B-B14F-4D97-AF65-F5344CB8AC3E}">
        <p14:creationId xmlns:p14="http://schemas.microsoft.com/office/powerpoint/2010/main" val="1975242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Unit Leaders are strongly urged to become</a:t>
            </a:r>
            <a:r>
              <a:rPr lang="en-US" baseline="0" dirty="0" smtClean="0"/>
              <a:t> CPR and First-Aide certified. All Troops are required to have at least one CPR &amp; First Aid certified Unit Leader per level present at each meeting and activity with these certifications.</a:t>
            </a:r>
          </a:p>
          <a:p>
            <a:endParaRPr lang="en-US" baseline="0" dirty="0" smtClean="0"/>
          </a:p>
          <a:p>
            <a:r>
              <a:rPr lang="en-US" baseline="0" dirty="0" smtClean="0"/>
              <a:t>Troops are encouraged to designate one Adult Volunteer as the Health and Safety lead for each AHG activity. This individual will act as the main first-aider and should also be in charge of the security and administration of medications. A registered Adult Volunteer with a medical background (such as a MD or RN) is ideal for this position. Remember to have the “lead” wear a distinguishing mark &amp; know their location at all times. (walkie-talkies are invaluable)</a:t>
            </a:r>
          </a:p>
          <a:p>
            <a:endParaRPr lang="en-US" baseline="0" dirty="0" smtClean="0"/>
          </a:p>
          <a:p>
            <a:r>
              <a:rPr lang="en-US" baseline="0" dirty="0" smtClean="0"/>
              <a:t>A first-aid kit must be present at all American Heritage Girls outings, camps and meetings. A suggested listing of items for a basic first-aid kit used at meetings and day outings  can be found on pg. 103 in Unit Leader Handbook or pg. 100 in Coordinator Handbook)</a:t>
            </a:r>
          </a:p>
          <a:p>
            <a:endParaRPr lang="en-US" baseline="0" dirty="0" smtClean="0"/>
          </a:p>
          <a:p>
            <a:pPr defTabSz="914300">
              <a:defRPr/>
            </a:pPr>
            <a:r>
              <a:rPr lang="en-US" i="1" dirty="0">
                <a:solidFill>
                  <a:prstClr val="black"/>
                </a:solidFill>
              </a:rPr>
              <a:t>(add page pop up </a:t>
            </a:r>
            <a:r>
              <a:rPr lang="en-US" i="1" dirty="0" err="1">
                <a:solidFill>
                  <a:prstClr val="black"/>
                </a:solidFill>
              </a:rPr>
              <a:t>pg</a:t>
            </a:r>
            <a:r>
              <a:rPr lang="en-US" i="1" dirty="0">
                <a:solidFill>
                  <a:prstClr val="black"/>
                </a:solidFill>
              </a:rPr>
              <a:t> . 100 in Troop Coordinator handbook)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64815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a reminder, all medical information should be considered confidential and shared only with those that are responsible for the health care of the Troop. Medication logs, health forms and incident reports should be kept in a locked area when not being used.</a:t>
            </a:r>
          </a:p>
          <a:p>
            <a:endParaRPr lang="en-US" baseline="0" dirty="0" smtClean="0">
              <a:solidFill>
                <a:schemeClr val="tx1"/>
              </a:solidFill>
            </a:endParaRPr>
          </a:p>
          <a:p>
            <a:r>
              <a:rPr lang="en-US" baseline="0" dirty="0" smtClean="0">
                <a:solidFill>
                  <a:schemeClr val="tx1"/>
                </a:solidFill>
              </a:rPr>
              <a:t>General guidelines include:</a:t>
            </a:r>
          </a:p>
          <a:p>
            <a:pPr marL="364550" indent="-364550">
              <a:spcAft>
                <a:spcPts val="598"/>
              </a:spcAft>
              <a:buFont typeface="Wingdings" pitchFamily="2" charset="2"/>
              <a:buChar char="Ø"/>
            </a:pPr>
            <a:r>
              <a:rPr lang="en-US" dirty="0" smtClean="0">
                <a:solidFill>
                  <a:schemeClr val="tx1"/>
                </a:solidFill>
              </a:rPr>
              <a:t>Designate a Troop Health &amp; Safety Lead</a:t>
            </a:r>
          </a:p>
          <a:p>
            <a:pPr marL="364550" indent="-364550">
              <a:spcAft>
                <a:spcPts val="598"/>
              </a:spcAft>
              <a:buFont typeface="Wingdings" pitchFamily="2" charset="2"/>
              <a:buChar char="Ø"/>
            </a:pPr>
            <a:r>
              <a:rPr lang="en-US" dirty="0" smtClean="0">
                <a:solidFill>
                  <a:schemeClr val="tx1"/>
                </a:solidFill>
              </a:rPr>
              <a:t>No girl may self medicate or keep over the counter medications or prescriptions on her person. (exceptions are inhalers &amp; </a:t>
            </a:r>
            <a:r>
              <a:rPr lang="en-US" dirty="0" err="1" smtClean="0">
                <a:solidFill>
                  <a:schemeClr val="tx1"/>
                </a:solidFill>
              </a:rPr>
              <a:t>epi</a:t>
            </a:r>
            <a:r>
              <a:rPr lang="en-US" dirty="0" smtClean="0">
                <a:solidFill>
                  <a:schemeClr val="tx1"/>
                </a:solidFill>
              </a:rPr>
              <a:t> pens)</a:t>
            </a:r>
          </a:p>
          <a:p>
            <a:pPr marL="364550" indent="-364550">
              <a:spcAft>
                <a:spcPts val="598"/>
              </a:spcAft>
              <a:buFont typeface="Wingdings" pitchFamily="2" charset="2"/>
              <a:buChar char="Ø"/>
            </a:pPr>
            <a:r>
              <a:rPr lang="en-US" dirty="0" smtClean="0">
                <a:solidFill>
                  <a:schemeClr val="tx1"/>
                </a:solidFill>
              </a:rPr>
              <a:t>AHG policy does not mandate a Unit Leader dispense medication.  Troop volunteers should discuss alternative options if an adult volunteer is not comfortable with dispensing medications. An option may be that a</a:t>
            </a:r>
            <a:r>
              <a:rPr lang="en-US" baseline="0" dirty="0" smtClean="0">
                <a:solidFill>
                  <a:schemeClr val="tx1"/>
                </a:solidFill>
              </a:rPr>
              <a:t> parent will need to attend and administer the medications.</a:t>
            </a:r>
            <a:endParaRPr lang="en-US" dirty="0" smtClean="0">
              <a:solidFill>
                <a:schemeClr val="tx1"/>
              </a:solidFill>
            </a:endParaRPr>
          </a:p>
          <a:p>
            <a:pPr marL="364550" indent="-364550">
              <a:spcAft>
                <a:spcPts val="598"/>
              </a:spcAft>
              <a:buFont typeface="Wingdings" pitchFamily="2" charset="2"/>
              <a:buChar char="Ø"/>
            </a:pPr>
            <a:r>
              <a:rPr lang="en-US" dirty="0" smtClean="0">
                <a:solidFill>
                  <a:schemeClr val="tx1"/>
                </a:solidFill>
              </a:rPr>
              <a:t>Instructions  should be followed on the Parent Permission Form &amp; Request for Medication Administration when administering medications</a:t>
            </a:r>
          </a:p>
          <a:p>
            <a:endParaRPr lang="en-US" dirty="0" smtClean="0">
              <a:solidFill>
                <a:schemeClr val="tx1"/>
              </a:solidFill>
            </a:endParaRPr>
          </a:p>
          <a:p>
            <a:r>
              <a:rPr lang="en-US" dirty="0" smtClean="0">
                <a:solidFill>
                  <a:schemeClr val="tx1"/>
                </a:solidFill>
              </a:rPr>
              <a:t>Additional</a:t>
            </a:r>
            <a:r>
              <a:rPr lang="en-US" baseline="0" dirty="0" smtClean="0">
                <a:solidFill>
                  <a:schemeClr val="tx1"/>
                </a:solidFill>
              </a:rPr>
              <a:t> information about medication policy and procedures can be found on pg. 105 of the Unit Leader Handbook and pg. 102 of the Coordinator Handbook.</a:t>
            </a:r>
          </a:p>
          <a:p>
            <a:endParaRPr lang="en-US" baseline="0" dirty="0" smtClean="0">
              <a:solidFill>
                <a:schemeClr val="tx1"/>
              </a:solidFill>
            </a:endParaRPr>
          </a:p>
          <a:p>
            <a:pPr defTabSz="914300">
              <a:defRPr/>
            </a:pPr>
            <a:r>
              <a:rPr lang="en-US" i="1" dirty="0">
                <a:solidFill>
                  <a:prstClr val="black"/>
                </a:solidFill>
              </a:rPr>
              <a:t>(add page pop up </a:t>
            </a:r>
            <a:r>
              <a:rPr lang="en-US" i="1" dirty="0" err="1">
                <a:solidFill>
                  <a:prstClr val="black"/>
                </a:solidFill>
              </a:rPr>
              <a:t>pg</a:t>
            </a:r>
            <a:r>
              <a:rPr lang="en-US" i="1" dirty="0">
                <a:solidFill>
                  <a:prstClr val="black"/>
                </a:solidFill>
              </a:rPr>
              <a:t> . 102 in Troop Coordinator handbook)</a:t>
            </a:r>
          </a:p>
          <a:p>
            <a:endParaRPr lang="en-US" baseline="0" dirty="0" smtClean="0">
              <a:solidFill>
                <a:schemeClr val="tx1"/>
              </a:solidFill>
            </a:endParaRPr>
          </a:p>
          <a:p>
            <a:endParaRPr lang="en-US" dirty="0" smtClean="0">
              <a:solidFill>
                <a:schemeClr val="tx1"/>
              </a:solidFill>
            </a:endParaRPr>
          </a:p>
          <a:p>
            <a:endParaRPr lang="en-US" baseline="0" dirty="0" smtClean="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0634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a:t>
            </a:r>
            <a:r>
              <a:rPr lang="en-US" baseline="0" dirty="0" smtClean="0"/>
              <a:t> transportation of girls members for Troop activities must following AHG guidelines, which can be found on pg. 107 in the Unit Leader Handbook and pg. 104 of the Troop Coordinator Handbook.</a:t>
            </a:r>
          </a:p>
          <a:p>
            <a:endParaRPr lang="en-US" baseline="0" dirty="0" smtClean="0"/>
          </a:p>
          <a:p>
            <a:r>
              <a:rPr lang="en-US" baseline="0" dirty="0" smtClean="0"/>
              <a:t>Transportation highlights include:</a:t>
            </a:r>
          </a:p>
          <a:p>
            <a:pPr>
              <a:buFont typeface="Arial" charset="0"/>
              <a:buChar char="•"/>
            </a:pPr>
            <a:r>
              <a:rPr lang="en-US" baseline="0" dirty="0" smtClean="0"/>
              <a:t>All potential drivers for Troop activities must complete the Troop Transport Form, verifying auto insurance, seatbelts and driver’s license. This form must be on file with the Troop Leader and updated on a yearly basis.</a:t>
            </a:r>
          </a:p>
          <a:p>
            <a:pPr>
              <a:buFont typeface="Arial" charset="0"/>
              <a:buChar char="•"/>
            </a:pPr>
            <a:r>
              <a:rPr lang="en-US" baseline="0" dirty="0" smtClean="0"/>
              <a:t>If an adult driver has any of the following violations in the last three years, they may not transport girl or adult members on any Troop activity:</a:t>
            </a:r>
          </a:p>
          <a:p>
            <a:pPr lvl="1">
              <a:spcBef>
                <a:spcPts val="598"/>
              </a:spcBef>
              <a:buFont typeface="Arial" charset="0"/>
              <a:buChar char="•"/>
            </a:pPr>
            <a:r>
              <a:rPr lang="en-US" baseline="0" dirty="0" smtClean="0"/>
              <a:t>Driving under the influence</a:t>
            </a:r>
          </a:p>
          <a:p>
            <a:pPr lvl="1">
              <a:spcBef>
                <a:spcPts val="598"/>
              </a:spcBef>
              <a:buFont typeface="Arial" charset="0"/>
              <a:buChar char="•"/>
            </a:pPr>
            <a:r>
              <a:rPr lang="en-US" baseline="0" dirty="0" smtClean="0"/>
              <a:t>Reckless operation</a:t>
            </a:r>
          </a:p>
          <a:p>
            <a:pPr lvl="1">
              <a:spcBef>
                <a:spcPts val="598"/>
              </a:spcBef>
              <a:buFont typeface="Arial" charset="0"/>
              <a:buChar char="•"/>
            </a:pPr>
            <a:r>
              <a:rPr lang="en-US" baseline="0" dirty="0" smtClean="0"/>
              <a:t>Leaving the scene of an accident</a:t>
            </a:r>
          </a:p>
          <a:p>
            <a:pPr lvl="1">
              <a:spcBef>
                <a:spcPts val="598"/>
              </a:spcBef>
              <a:buFont typeface="Arial" charset="0"/>
              <a:buChar char="•"/>
            </a:pPr>
            <a:r>
              <a:rPr lang="en-US" baseline="0" dirty="0" smtClean="0"/>
              <a:t>Two or more moving violations within the last 12 months</a:t>
            </a:r>
          </a:p>
          <a:p>
            <a:pPr lvl="1">
              <a:spcBef>
                <a:spcPts val="598"/>
              </a:spcBef>
              <a:buFont typeface="Arial" charset="0"/>
              <a:buChar char="•"/>
            </a:pPr>
            <a:r>
              <a:rPr lang="en-US" baseline="0" dirty="0" smtClean="0"/>
              <a:t>Three or more moving violations within the last 3 years.</a:t>
            </a:r>
          </a:p>
          <a:p>
            <a:pPr lvl="1">
              <a:buFont typeface="Arial" charset="0"/>
              <a:buNone/>
            </a:pPr>
            <a:endParaRPr lang="en-US" baseline="0" dirty="0" smtClean="0"/>
          </a:p>
          <a:p>
            <a:pPr lvl="0" algn="l">
              <a:buFont typeface="Arial" charset="0"/>
              <a:buNone/>
            </a:pPr>
            <a:r>
              <a:rPr lang="en-US" baseline="0" dirty="0" smtClean="0"/>
              <a:t>Appropriate Girl/Volunteer ratios and “two deep leadership” should be present during transportation. Supervision during transport should include one registered Adult Volunteer and one other adult. This is vital if a girl has an emergency in the car and to safeguard the interests of both volunteers.</a:t>
            </a:r>
          </a:p>
          <a:p>
            <a:pPr lvl="0" algn="l">
              <a:buFont typeface="Arial" charset="0"/>
              <a:buNone/>
            </a:pPr>
            <a:endParaRPr lang="en-US" baseline="0" dirty="0" smtClean="0"/>
          </a:p>
          <a:p>
            <a:pPr defTabSz="914300">
              <a:defRPr/>
            </a:pPr>
            <a:r>
              <a:rPr lang="en-US" i="1" dirty="0">
                <a:solidFill>
                  <a:prstClr val="black"/>
                </a:solidFill>
              </a:rPr>
              <a:t>(add page pop up </a:t>
            </a:r>
            <a:r>
              <a:rPr lang="en-US" i="1" dirty="0" err="1">
                <a:solidFill>
                  <a:prstClr val="black"/>
                </a:solidFill>
              </a:rPr>
              <a:t>pg</a:t>
            </a:r>
            <a:r>
              <a:rPr lang="en-US" i="1" dirty="0">
                <a:solidFill>
                  <a:prstClr val="black"/>
                </a:solidFill>
              </a:rPr>
              <a:t> . 104 in Troop Coordinator handbook)</a:t>
            </a:r>
          </a:p>
          <a:p>
            <a:pPr lvl="0" algn="l">
              <a:buFont typeface="Arial" charset="0"/>
              <a:buNone/>
            </a:pPr>
            <a:endParaRPr lang="en-US" baseline="0" dirty="0" smtClean="0"/>
          </a:p>
          <a:p>
            <a:pPr lvl="1">
              <a:buFont typeface="Arial" charset="0"/>
              <a:buNone/>
            </a:pPr>
            <a:endParaRPr lang="en-US" baseline="0" dirty="0" smtClean="0"/>
          </a:p>
          <a:p>
            <a:pPr lvl="1">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80812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AHG provides a Child Abuse Prevention Policy and procedure to assist</a:t>
            </a:r>
            <a:r>
              <a:rPr lang="en-US" baseline="0" dirty="0" smtClean="0"/>
              <a:t> adult volunteers when child abuse may be suspected. </a:t>
            </a:r>
          </a:p>
          <a:p>
            <a:endParaRPr lang="en-US" baseline="0" dirty="0" smtClean="0"/>
          </a:p>
          <a:p>
            <a:r>
              <a:rPr lang="en-US" baseline="0" dirty="0" smtClean="0"/>
              <a:t>This policy should be shared with parents and parents are encouraged to share these procedures with their daughters. Parents must sign off on receipt of Child Abuse Prevention Policy on the Girl Registration Form.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17</a:t>
            </a:fld>
            <a:endParaRPr lang="en-US"/>
          </a:p>
        </p:txBody>
      </p:sp>
    </p:spTree>
    <p:extLst>
      <p:ext uri="{BB962C8B-B14F-4D97-AF65-F5344CB8AC3E}">
        <p14:creationId xmlns:p14="http://schemas.microsoft.com/office/powerpoint/2010/main" val="220107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If an adult member learns or suspects that a youth member has been emotionally, physically or sexually abused, it is imperative not to question the validity of the incident. Help is needed no matter the validity of the incident. The procedure that must be followed includes:</a:t>
            </a:r>
          </a:p>
          <a:p>
            <a:pPr lvl="2" indent="-455687">
              <a:spcAft>
                <a:spcPts val="1196"/>
              </a:spcAft>
              <a:buFont typeface="Arial" pitchFamily="34" charset="0"/>
              <a:buChar char="•"/>
            </a:pPr>
            <a:r>
              <a:rPr lang="en-US" dirty="0" smtClean="0"/>
              <a:t>Control emotions</a:t>
            </a:r>
          </a:p>
          <a:p>
            <a:pPr lvl="2" indent="-455687">
              <a:spcAft>
                <a:spcPts val="1196"/>
              </a:spcAft>
              <a:buFont typeface="Arial" pitchFamily="34" charset="0"/>
              <a:buChar char="•"/>
            </a:pPr>
            <a:r>
              <a:rPr lang="en-US" dirty="0" smtClean="0"/>
              <a:t>Give support</a:t>
            </a:r>
          </a:p>
          <a:p>
            <a:pPr lvl="2" indent="-455687">
              <a:spcAft>
                <a:spcPts val="1196"/>
              </a:spcAft>
              <a:buFont typeface="Arial" pitchFamily="34" charset="0"/>
              <a:buChar char="•"/>
            </a:pPr>
            <a:r>
              <a:rPr lang="en-US" dirty="0" smtClean="0"/>
              <a:t>Get information about the incident</a:t>
            </a:r>
          </a:p>
          <a:p>
            <a:pPr lvl="2" indent="-455687">
              <a:spcAft>
                <a:spcPts val="1196"/>
              </a:spcAft>
              <a:buFont typeface="Arial" pitchFamily="34" charset="0"/>
              <a:buChar char="•"/>
            </a:pPr>
            <a:r>
              <a:rPr lang="en-US" dirty="0" smtClean="0"/>
              <a:t>Seek medical assistance (if needed)</a:t>
            </a:r>
          </a:p>
          <a:p>
            <a:pPr lvl="2" indent="-455687">
              <a:spcAft>
                <a:spcPts val="1196"/>
              </a:spcAft>
              <a:buFont typeface="Arial" pitchFamily="34" charset="0"/>
              <a:buChar char="•"/>
            </a:pPr>
            <a:r>
              <a:rPr lang="en-US" dirty="0" smtClean="0"/>
              <a:t>Contact the appropriate social service agency &amp; local police immediately (remember you are not required to know for certain that a child has been abused. All that the law requires is that you have a reasonable suspicion and are reporting in “good faith”.</a:t>
            </a:r>
          </a:p>
          <a:p>
            <a:pPr lvl="2" indent="-455687">
              <a:spcAft>
                <a:spcPts val="1196"/>
              </a:spcAft>
              <a:buFont typeface="Arial" pitchFamily="34" charset="0"/>
              <a:buChar char="•"/>
            </a:pPr>
            <a:r>
              <a:rPr lang="en-US" dirty="0" smtClean="0"/>
              <a:t>File Incident Report with AHG, Inc. Office</a:t>
            </a:r>
          </a:p>
          <a:p>
            <a:pPr lvl="2" indent="-455687">
              <a:spcAft>
                <a:spcPts val="1196"/>
              </a:spcAft>
              <a:buFont typeface="Arial" pitchFamily="34" charset="0"/>
              <a:buChar char="•"/>
            </a:pPr>
            <a:r>
              <a:rPr lang="en-US" dirty="0" smtClean="0"/>
              <a:t>Inform Parent</a:t>
            </a:r>
          </a:p>
          <a:p>
            <a:endParaRPr lang="en-US" dirty="0" smtClean="0"/>
          </a:p>
          <a:p>
            <a:r>
              <a:rPr lang="en-US" dirty="0" smtClean="0"/>
              <a:t>Detailed information can be found</a:t>
            </a:r>
            <a:r>
              <a:rPr lang="en-US" baseline="0" dirty="0" smtClean="0"/>
              <a:t> in the Unit Leader Handbook on pg. 108 and the Troop Coordinator Handbook on pg. 105</a:t>
            </a:r>
          </a:p>
          <a:p>
            <a:endParaRPr lang="en-US" baseline="0" dirty="0" smtClean="0"/>
          </a:p>
          <a:p>
            <a:r>
              <a:rPr lang="en-US" baseline="0" dirty="0" smtClean="0"/>
              <a:t>It is imperative that this information be reviewed by the Troop Leadership Team annually. </a:t>
            </a:r>
          </a:p>
          <a:p>
            <a:endParaRPr lang="en-US" baseline="0" dirty="0" smtClean="0"/>
          </a:p>
          <a:p>
            <a:pPr defTabSz="914300">
              <a:defRPr/>
            </a:pPr>
            <a:r>
              <a:rPr lang="en-US" i="1" dirty="0">
                <a:solidFill>
                  <a:prstClr val="black"/>
                </a:solidFill>
              </a:rPr>
              <a:t>(add page pop up </a:t>
            </a:r>
            <a:r>
              <a:rPr lang="en-US" i="1" dirty="0" err="1">
                <a:solidFill>
                  <a:prstClr val="black"/>
                </a:solidFill>
              </a:rPr>
              <a:t>pg</a:t>
            </a:r>
            <a:r>
              <a:rPr lang="en-US" i="1" dirty="0">
                <a:solidFill>
                  <a:prstClr val="black"/>
                </a:solidFill>
              </a:rPr>
              <a:t> . 105 in Troop Coordinator handbook)</a:t>
            </a:r>
          </a:p>
          <a:p>
            <a:endParaRPr lang="en-US" baseline="0"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8488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AHG has developed a plan to prevent child abuse and improve</a:t>
            </a:r>
            <a:r>
              <a:rPr lang="en-US" baseline="0" dirty="0" smtClean="0"/>
              <a:t> the environment in which our young members live. The key elements include:</a:t>
            </a:r>
          </a:p>
          <a:p>
            <a:endParaRPr lang="en-US" baseline="0" dirty="0" smtClean="0"/>
          </a:p>
          <a:p>
            <a:r>
              <a:rPr lang="en-US" baseline="0" dirty="0" smtClean="0"/>
              <a:t>Establish Adult Volunteer selection procedures to prevent individuals with a history of abuse from becoming an Adult Volunteer through effective screening of applicants. AHG advocates a screening process to insure that Troops select quality volunteers to carry forth the ministry. This process should include the following:</a:t>
            </a:r>
          </a:p>
          <a:p>
            <a:endParaRPr lang="en-US" baseline="0" dirty="0" smtClean="0"/>
          </a:p>
          <a:p>
            <a:r>
              <a:rPr lang="en-US" baseline="0" dirty="0" smtClean="0"/>
              <a:t>For Primary Troop Adult Volunteers – Those serving on the Troop Board and Leadership Team (Troop Coordinator, Vice-Coordinator, Treasurer, Shepherd, Fundraising Manager, Advancement Manager, Unit and Assistant Leaders) should proceed with the following screening process:</a:t>
            </a:r>
          </a:p>
          <a:p>
            <a:endParaRPr lang="en-US" baseline="0" dirty="0" smtClean="0"/>
          </a:p>
          <a:p>
            <a:pPr>
              <a:spcAft>
                <a:spcPts val="598"/>
              </a:spcAft>
              <a:buFont typeface="Arial" charset="0"/>
              <a:buChar char="•"/>
            </a:pPr>
            <a:r>
              <a:rPr lang="en-US" baseline="0" dirty="0" smtClean="0"/>
              <a:t>Meet with Troop Coordinator &amp; charter representative &amp; receive the volunteer application</a:t>
            </a:r>
          </a:p>
          <a:p>
            <a:pPr>
              <a:spcAft>
                <a:spcPts val="598"/>
              </a:spcAft>
              <a:buFont typeface="Arial" charset="0"/>
              <a:buChar char="•"/>
            </a:pPr>
            <a:r>
              <a:rPr lang="en-US" baseline="0" dirty="0" smtClean="0"/>
              <a:t>Candidate completes and submits Adult Volunteer Application.</a:t>
            </a:r>
          </a:p>
          <a:p>
            <a:pPr>
              <a:spcAft>
                <a:spcPts val="598"/>
              </a:spcAft>
              <a:buFont typeface="Arial" charset="0"/>
              <a:buChar char="•"/>
            </a:pPr>
            <a:r>
              <a:rPr lang="en-US" baseline="0" dirty="0" smtClean="0"/>
              <a:t>Application is processed &amp; sent to criminal background check company.</a:t>
            </a:r>
          </a:p>
          <a:p>
            <a:pPr>
              <a:spcAft>
                <a:spcPts val="598"/>
              </a:spcAft>
              <a:buFont typeface="Arial" charset="0"/>
              <a:buChar char="•"/>
            </a:pPr>
            <a:r>
              <a:rPr lang="en-US" baseline="0" dirty="0" smtClean="0"/>
              <a:t>Approve or deny Adult Volunteer Application based on criminal background check</a:t>
            </a:r>
          </a:p>
          <a:p>
            <a:pPr>
              <a:spcAft>
                <a:spcPts val="598"/>
              </a:spcAft>
              <a:buFont typeface="Arial" charset="0"/>
              <a:buChar char="•"/>
            </a:pPr>
            <a:r>
              <a:rPr lang="en-US" baseline="0" dirty="0" smtClean="0"/>
              <a:t>If application is approved, obtain and verify reference checks. </a:t>
            </a:r>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1965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AHG provides Health and Safety Standards that are located in the appendix</a:t>
            </a:r>
            <a:r>
              <a:rPr lang="en-US" baseline="0" dirty="0" smtClean="0"/>
              <a:t> of the Unit Leader and Troop Coordinator Handbooks. They are also available as a download on the Leader portal of the AHG website. It is most important all adult volunteers working with the girls have a working knowledge of these guidelines and refer to them often. </a:t>
            </a:r>
          </a:p>
          <a:p>
            <a:endParaRPr lang="en-US" dirty="0" smtClean="0"/>
          </a:p>
          <a:p>
            <a:pPr>
              <a:spcAft>
                <a:spcPts val="1196"/>
              </a:spcAft>
            </a:pPr>
            <a:r>
              <a:rPr lang="en-US" u="sng" dirty="0" smtClean="0"/>
              <a:t>Health and Safety Standards include the following concepts:</a:t>
            </a:r>
          </a:p>
          <a:p>
            <a:pPr>
              <a:spcAft>
                <a:spcPts val="997"/>
              </a:spcAft>
              <a:buFont typeface="Arial" charset="0"/>
              <a:buChar char="•"/>
            </a:pPr>
            <a:r>
              <a:rPr lang="en-US" dirty="0" smtClean="0"/>
              <a:t>Establishing Qualified Leaders/Volunteers who are willing to be health and safety role models.</a:t>
            </a:r>
          </a:p>
          <a:p>
            <a:pPr>
              <a:spcAft>
                <a:spcPts val="997"/>
              </a:spcAft>
              <a:buFont typeface="Arial" charset="0"/>
              <a:buChar char="•"/>
            </a:pPr>
            <a:r>
              <a:rPr lang="en-US" dirty="0" smtClean="0"/>
              <a:t>The important of planning</a:t>
            </a:r>
          </a:p>
          <a:p>
            <a:pPr>
              <a:spcAft>
                <a:spcPts val="997"/>
              </a:spcAft>
              <a:buFont typeface="Arial" charset="0"/>
              <a:buChar char="•"/>
            </a:pPr>
            <a:r>
              <a:rPr lang="en-US" dirty="0" smtClean="0"/>
              <a:t>The need for a communication plan</a:t>
            </a:r>
          </a:p>
          <a:p>
            <a:pPr>
              <a:spcAft>
                <a:spcPts val="997"/>
              </a:spcAft>
              <a:buFont typeface="Arial" charset="0"/>
              <a:buChar char="•"/>
            </a:pPr>
            <a:r>
              <a:rPr lang="en-US" dirty="0" smtClean="0"/>
              <a:t>The need to establish a safe area in time of peril</a:t>
            </a:r>
          </a:p>
          <a:p>
            <a:pPr>
              <a:spcAft>
                <a:spcPts val="997"/>
              </a:spcAft>
              <a:buFont typeface="Arial" charset="0"/>
              <a:buChar char="•"/>
            </a:pPr>
            <a:r>
              <a:rPr lang="en-US" dirty="0" smtClean="0"/>
              <a:t>The importance of</a:t>
            </a:r>
            <a:r>
              <a:rPr lang="en-US" baseline="0" dirty="0" smtClean="0"/>
              <a:t> the </a:t>
            </a:r>
            <a:r>
              <a:rPr lang="en-US" dirty="0" smtClean="0"/>
              <a:t>Buddy</a:t>
            </a:r>
            <a:r>
              <a:rPr lang="en-US" baseline="0" dirty="0" smtClean="0"/>
              <a:t> system</a:t>
            </a:r>
          </a:p>
          <a:p>
            <a:pPr>
              <a:spcAft>
                <a:spcPts val="997"/>
              </a:spcAft>
              <a:buFont typeface="Arial" charset="0"/>
              <a:buChar char="•"/>
            </a:pPr>
            <a:r>
              <a:rPr lang="en-US" baseline="0" dirty="0" smtClean="0"/>
              <a:t>Awareness of physical fitness and skill level of each participant</a:t>
            </a:r>
          </a:p>
          <a:p>
            <a:pPr>
              <a:spcAft>
                <a:spcPts val="997"/>
              </a:spcAft>
              <a:buFont typeface="Arial" charset="0"/>
              <a:buChar char="•"/>
            </a:pPr>
            <a:r>
              <a:rPr lang="en-US" baseline="0" dirty="0" smtClean="0"/>
              <a:t>The need for safe, maintained equipment</a:t>
            </a:r>
          </a:p>
          <a:p>
            <a:pPr>
              <a:spcAft>
                <a:spcPts val="997"/>
              </a:spcAft>
              <a:buFont typeface="Arial" charset="0"/>
              <a:buChar char="•"/>
            </a:pPr>
            <a:r>
              <a:rPr lang="en-US" baseline="0" dirty="0" smtClean="0"/>
              <a:t>The need for  weather awareness</a:t>
            </a:r>
          </a:p>
          <a:p>
            <a:pPr>
              <a:spcAft>
                <a:spcPts val="997"/>
              </a:spcAft>
              <a:buFont typeface="Arial" charset="0"/>
              <a:buChar char="•"/>
            </a:pPr>
            <a:r>
              <a:rPr lang="en-US" baseline="0" dirty="0" smtClean="0"/>
              <a:t>The identification of First-aid and CPR resources</a:t>
            </a:r>
          </a:p>
          <a:p>
            <a:pPr>
              <a:spcAft>
                <a:spcPts val="997"/>
              </a:spcAft>
              <a:buFont typeface="Arial" charset="0"/>
              <a:buChar char="•"/>
            </a:pPr>
            <a:r>
              <a:rPr lang="en-US" baseline="0" dirty="0" smtClean="0"/>
              <a:t>The need for discipline, control and respect of all participants</a:t>
            </a:r>
          </a:p>
          <a:p>
            <a:pPr>
              <a:buFont typeface="Arial" charset="0"/>
              <a:buNone/>
            </a:pP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0807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598"/>
              </a:spcAft>
              <a:buFont typeface="Arial" charset="0"/>
              <a:buChar char="•"/>
            </a:pPr>
            <a:r>
              <a:rPr lang="en-US" baseline="0" dirty="0" smtClean="0"/>
              <a:t>Conduct an in-person interview. Select position based on gifts and talents of the individual.</a:t>
            </a:r>
          </a:p>
          <a:p>
            <a:pPr>
              <a:spcAft>
                <a:spcPts val="598"/>
              </a:spcAft>
              <a:buFont typeface="Arial" charset="0"/>
              <a:buChar char="•"/>
            </a:pPr>
            <a:r>
              <a:rPr lang="en-US" baseline="0" dirty="0" smtClean="0"/>
              <a:t>Register as an Adult member of American Heritage Girls, sign and understand the annual Ministry Job Agreement.</a:t>
            </a:r>
          </a:p>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19681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Secondary Troop Adult Volunteers: are those recurring adult volunteers who</a:t>
            </a:r>
            <a:r>
              <a:rPr lang="en-US" baseline="0" dirty="0" smtClean="0"/>
              <a:t> assist the primary adult volunteer roles listed and are being included in the adult/girl ratios for safety. </a:t>
            </a:r>
          </a:p>
          <a:p>
            <a:pPr>
              <a:buFont typeface="Arial" charset="0"/>
              <a:buNone/>
            </a:pPr>
            <a:endParaRPr lang="en-US" baseline="0" dirty="0" smtClean="0"/>
          </a:p>
          <a:p>
            <a:pPr>
              <a:buFont typeface="Arial" charset="0"/>
              <a:buNone/>
            </a:pPr>
            <a:r>
              <a:rPr lang="en-US" baseline="0" dirty="0" smtClean="0"/>
              <a:t>They must:</a:t>
            </a:r>
          </a:p>
          <a:p>
            <a:pPr>
              <a:buFont typeface="Arial" charset="0"/>
              <a:buNone/>
            </a:pPr>
            <a:endParaRPr lang="en-US" dirty="0" smtClean="0"/>
          </a:p>
          <a:p>
            <a:pPr lvl="2" indent="-182275">
              <a:spcAft>
                <a:spcPts val="1196"/>
              </a:spcAft>
              <a:buFont typeface="Arial" pitchFamily="34" charset="0"/>
              <a:buChar char="•"/>
            </a:pPr>
            <a:r>
              <a:rPr lang="en-US" dirty="0" smtClean="0">
                <a:solidFill>
                  <a:schemeClr val="tx1"/>
                </a:solidFill>
              </a:rPr>
              <a:t>Complete the AHG Adult Volunteer Application</a:t>
            </a:r>
          </a:p>
          <a:p>
            <a:pPr lvl="2" indent="-182275">
              <a:spcAft>
                <a:spcPts val="1196"/>
              </a:spcAft>
              <a:buFont typeface="Arial" pitchFamily="34" charset="0"/>
              <a:buChar char="•"/>
            </a:pPr>
            <a:r>
              <a:rPr lang="en-US" dirty="0" smtClean="0">
                <a:solidFill>
                  <a:schemeClr val="tx1"/>
                </a:solidFill>
              </a:rPr>
              <a:t>Complete a Criminal Background Check</a:t>
            </a:r>
          </a:p>
          <a:p>
            <a:pPr lvl="2" indent="-182275">
              <a:spcAft>
                <a:spcPts val="1196"/>
              </a:spcAft>
              <a:buFont typeface="Arial" pitchFamily="34" charset="0"/>
              <a:buChar char="•"/>
            </a:pPr>
            <a:r>
              <a:rPr lang="en-US" dirty="0" smtClean="0">
                <a:solidFill>
                  <a:schemeClr val="tx1"/>
                </a:solidFill>
              </a:rPr>
              <a:t>Process the Criminal Background Check</a:t>
            </a:r>
          </a:p>
          <a:p>
            <a:pPr lvl="2" indent="-182275">
              <a:spcAft>
                <a:spcPts val="1196"/>
              </a:spcAft>
              <a:buFont typeface="Arial" pitchFamily="34" charset="0"/>
              <a:buChar char="•"/>
            </a:pPr>
            <a:r>
              <a:rPr lang="en-US" dirty="0" smtClean="0">
                <a:solidFill>
                  <a:schemeClr val="tx1"/>
                </a:solidFill>
              </a:rPr>
              <a:t>Approve/Disapprove Application</a:t>
            </a:r>
          </a:p>
          <a:p>
            <a:pPr>
              <a:buFont typeface="Arial" charset="0"/>
              <a:buNone/>
            </a:pPr>
            <a:endParaRPr lang="en-US" dirty="0" smtClean="0"/>
          </a:p>
          <a:p>
            <a:pPr>
              <a:buFont typeface="Arial" charset="0"/>
              <a:buNone/>
            </a:pPr>
            <a:endParaRPr lang="en-US" dirty="0" smtClean="0"/>
          </a:p>
          <a:p>
            <a:pPr>
              <a:buFont typeface="Arial" charset="0"/>
              <a:buNone/>
            </a:pPr>
            <a:r>
              <a:rPr lang="en-US" dirty="0" smtClean="0"/>
              <a:t>This can be found in the Unit Leader Handbook</a:t>
            </a:r>
            <a:r>
              <a:rPr lang="en-US" baseline="0" dirty="0" smtClean="0"/>
              <a:t> on pg. 110 and on pg. 107 of the Coordinator Handbook.</a:t>
            </a:r>
          </a:p>
          <a:p>
            <a:pPr>
              <a:buFont typeface="Arial" charset="0"/>
              <a:buNone/>
            </a:pPr>
            <a:endParaRPr lang="en-US" baseline="0" dirty="0" smtClean="0"/>
          </a:p>
          <a:p>
            <a:pPr defTabSz="914300">
              <a:defRPr/>
            </a:pPr>
            <a:r>
              <a:rPr lang="en-US" i="1" dirty="0">
                <a:solidFill>
                  <a:prstClr val="black"/>
                </a:solidFill>
              </a:rPr>
              <a:t>(add page pop up </a:t>
            </a:r>
            <a:r>
              <a:rPr lang="en-US" i="1" dirty="0" err="1">
                <a:solidFill>
                  <a:prstClr val="black"/>
                </a:solidFill>
              </a:rPr>
              <a:t>pg</a:t>
            </a:r>
            <a:r>
              <a:rPr lang="en-US" i="1" dirty="0">
                <a:solidFill>
                  <a:prstClr val="black"/>
                </a:solidFill>
              </a:rPr>
              <a:t> . 107 in Troop Coordinator handbook)</a:t>
            </a:r>
          </a:p>
          <a:p>
            <a:pPr>
              <a:buFont typeface="Arial" charset="0"/>
              <a:buNone/>
            </a:pPr>
            <a:endParaRPr lang="en-US" baseline="0" dirty="0" smtClean="0"/>
          </a:p>
          <a:p>
            <a:pPr>
              <a:buFont typeface="Arial" charset="0"/>
              <a:buNone/>
            </a:pP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673031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Weather can prove</a:t>
            </a:r>
            <a:r>
              <a:rPr lang="en-US" baseline="0" dirty="0" smtClean="0"/>
              <a:t> to be a hazard in any situation, but with some planning and awareness, serious threats to health and safety can be typically avoided. </a:t>
            </a:r>
          </a:p>
          <a:p>
            <a:endParaRPr lang="en-US" baseline="0" dirty="0" smtClean="0"/>
          </a:p>
          <a:p>
            <a:r>
              <a:rPr lang="en-US" baseline="0" dirty="0" smtClean="0"/>
              <a:t>It is important to be aware of </a:t>
            </a:r>
            <a:r>
              <a:rPr lang="en-US" u="sng" baseline="0" dirty="0" smtClean="0"/>
              <a:t>local weather forecasts</a:t>
            </a:r>
            <a:r>
              <a:rPr lang="en-US" baseline="0" dirty="0" smtClean="0"/>
              <a:t>, especially when planning an outdoor activity. Equipment or plans may need to change depending on the forecast. </a:t>
            </a:r>
          </a:p>
          <a:p>
            <a:endParaRPr lang="en-US" baseline="0" dirty="0" smtClean="0"/>
          </a:p>
          <a:p>
            <a:r>
              <a:rPr lang="en-US" baseline="0" dirty="0" smtClean="0"/>
              <a:t>It is helpful to utilize a </a:t>
            </a:r>
            <a:r>
              <a:rPr lang="en-US" u="sng" baseline="0" dirty="0" smtClean="0"/>
              <a:t>weather radio</a:t>
            </a:r>
            <a:r>
              <a:rPr lang="en-US" baseline="0" dirty="0" smtClean="0"/>
              <a:t>, especially during times of year when dangerous weather patterns are more common. Being aware of the approach of hazardous weather can allow for important emergency procedures to be implemented. </a:t>
            </a:r>
          </a:p>
          <a:p>
            <a:endParaRPr lang="en-US" baseline="0" dirty="0" smtClean="0"/>
          </a:p>
          <a:p>
            <a:pPr defTabSz="911374">
              <a:defRPr/>
            </a:pPr>
            <a:r>
              <a:rPr lang="en-US" baseline="0" dirty="0" smtClean="0"/>
              <a:t>Instruct all participants of emergency plans at the beginning of the outing.  </a:t>
            </a:r>
            <a:endParaRPr lang="en-US" dirty="0" smtClean="0"/>
          </a:p>
          <a:p>
            <a:endParaRPr lang="en-US" baseline="0" dirty="0" smtClean="0"/>
          </a:p>
          <a:p>
            <a:r>
              <a:rPr lang="en-US" baseline="0" dirty="0" smtClean="0"/>
              <a:t>It is also important to understand and obey emergency siren systems. Early notification is key to minimizing threats to health and safety. </a:t>
            </a:r>
          </a:p>
          <a:p>
            <a:endParaRPr lang="en-US" baseline="0" dirty="0" smtClean="0"/>
          </a:p>
          <a:p>
            <a:r>
              <a:rPr lang="en-US" baseline="0" dirty="0" smtClean="0"/>
              <a:t>Natural Disaster precaution information can be found on pg. 112 of the Unit Leader Handbook and pg. 109 of the Coordinator Handbook.</a:t>
            </a:r>
          </a:p>
          <a:p>
            <a:endParaRPr lang="en-US" baseline="0" dirty="0" smtClean="0"/>
          </a:p>
          <a:p>
            <a:pPr defTabSz="914300">
              <a:defRPr/>
            </a:pPr>
            <a:r>
              <a:rPr lang="en-US" i="1" dirty="0">
                <a:solidFill>
                  <a:prstClr val="black"/>
                </a:solidFill>
              </a:rPr>
              <a:t>(add page pop up </a:t>
            </a:r>
            <a:r>
              <a:rPr lang="en-US" i="1" dirty="0" err="1">
                <a:solidFill>
                  <a:prstClr val="black"/>
                </a:solidFill>
              </a:rPr>
              <a:t>pg</a:t>
            </a:r>
            <a:r>
              <a:rPr lang="en-US" i="1" dirty="0">
                <a:solidFill>
                  <a:prstClr val="black"/>
                </a:solidFill>
              </a:rPr>
              <a:t> . 109 in Troop Coordinator handbook)</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553218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Troop Trips provide an opportunity to establish and accomplish both long-term</a:t>
            </a:r>
            <a:r>
              <a:rPr lang="en-US" baseline="0" dirty="0" smtClean="0"/>
              <a:t> goals and short-term objectives for the members of the Troop. Depending on the interests of the girls, the planning of the trip may take a period of weeks, month years. It is the responsibility of Adult Volunteers to guide girls in choosing and organizing a trip that reflects the AHG program, their experience level and the planning ability of the girls.</a:t>
            </a:r>
          </a:p>
          <a:p>
            <a:endParaRPr lang="en-US" baseline="0" dirty="0" smtClean="0"/>
          </a:p>
          <a:p>
            <a:pPr lvl="2" indent="-273412">
              <a:spcAft>
                <a:spcPts val="598"/>
              </a:spcAft>
              <a:buFont typeface="Arial" pitchFamily="34" charset="0"/>
              <a:buChar char="•"/>
            </a:pPr>
            <a:r>
              <a:rPr lang="en-US" baseline="0" dirty="0" smtClean="0"/>
              <a:t>Trips planned should be age appropriate</a:t>
            </a:r>
          </a:p>
          <a:p>
            <a:pPr lvl="2" indent="-273412">
              <a:spcAft>
                <a:spcPts val="598"/>
              </a:spcAft>
              <a:buFont typeface="Arial" charset="0"/>
              <a:buChar char="•"/>
            </a:pPr>
            <a:r>
              <a:rPr lang="en-US" baseline="0" dirty="0" smtClean="0"/>
              <a:t>There should be proper adult supervision at all times. Girl/Adult ratios must be maintained as well as 2 deep leadership.</a:t>
            </a:r>
          </a:p>
          <a:p>
            <a:pPr lvl="2" indent="-273412">
              <a:spcAft>
                <a:spcPts val="598"/>
              </a:spcAft>
              <a:buFont typeface="Arial" charset="0"/>
              <a:buChar char="•"/>
            </a:pPr>
            <a:r>
              <a:rPr lang="en-US" baseline="0" dirty="0" smtClean="0"/>
              <a:t>Preparation may take time, allow for several meetings.</a:t>
            </a:r>
          </a:p>
          <a:p>
            <a:pPr lvl="2" indent="-273412">
              <a:spcAft>
                <a:spcPts val="598"/>
              </a:spcAft>
              <a:buFont typeface="Arial" charset="0"/>
              <a:buChar char="•"/>
            </a:pPr>
            <a:r>
              <a:rPr lang="en-US" baseline="0" dirty="0" smtClean="0"/>
              <a:t>Review the Health, Safety and Security guidelines found in the AHG Health and Safety guidelines that apply to the activity.</a:t>
            </a:r>
          </a:p>
          <a:p>
            <a:pPr>
              <a:buFont typeface="Arial" charset="0"/>
              <a:buNone/>
            </a:pPr>
            <a:endParaRPr lang="en-US" baseline="0" dirty="0" smtClean="0"/>
          </a:p>
          <a:p>
            <a:endParaRPr lang="en-US" baseline="0" dirty="0" smtClean="0"/>
          </a:p>
          <a:p>
            <a:r>
              <a:rPr lang="en-US" baseline="0" dirty="0" smtClean="0"/>
              <a:t>Complete the Troop Trip Notification Form for any trip 75 miles or over from the charter organization and ALL camping trips. Adding any high adventure activity should also be noted on the form.  Charter Organization must approve of the trip. Submit this for to your Support Services Coordinator at the AHG, Inc. Office 4 weeks prior to the trip.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8301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Each Unit Leader should assemble</a:t>
            </a:r>
            <a:r>
              <a:rPr lang="en-US" baseline="0" dirty="0" smtClean="0"/>
              <a:t> a Troop Trip Packet for each chaperone and driver. It is advisable to carry these at all times in a large zip lock type bag, preferably in a backpack. Each car should have a small first-aid kit. The following items should be included in a Troop Trip Packet:</a:t>
            </a:r>
          </a:p>
          <a:p>
            <a:endParaRPr lang="en-US" dirty="0" smtClean="0"/>
          </a:p>
          <a:p>
            <a:pPr marL="364550" indent="-364550">
              <a:spcAft>
                <a:spcPts val="598"/>
              </a:spcAft>
              <a:buFont typeface="Arial" pitchFamily="34" charset="0"/>
              <a:buChar char="•"/>
            </a:pPr>
            <a:r>
              <a:rPr lang="en-US" b="1" dirty="0" smtClean="0">
                <a:solidFill>
                  <a:schemeClr val="tx1"/>
                </a:solidFill>
              </a:rPr>
              <a:t>Current Health History Forms</a:t>
            </a:r>
          </a:p>
          <a:p>
            <a:pPr marL="364550" indent="-364550">
              <a:spcAft>
                <a:spcPts val="598"/>
              </a:spcAft>
              <a:buFont typeface="Arial" pitchFamily="34" charset="0"/>
              <a:buChar char="•"/>
            </a:pPr>
            <a:r>
              <a:rPr lang="en-US" b="1" dirty="0" smtClean="0">
                <a:solidFill>
                  <a:schemeClr val="tx1"/>
                </a:solidFill>
              </a:rPr>
              <a:t>Medication Administration Form</a:t>
            </a:r>
          </a:p>
          <a:p>
            <a:pPr marL="364550" indent="-364550">
              <a:spcAft>
                <a:spcPts val="598"/>
              </a:spcAft>
              <a:buFont typeface="Arial" pitchFamily="34" charset="0"/>
              <a:buChar char="•"/>
            </a:pPr>
            <a:r>
              <a:rPr lang="en-US" b="1" dirty="0" smtClean="0">
                <a:solidFill>
                  <a:schemeClr val="tx1"/>
                </a:solidFill>
              </a:rPr>
              <a:t>List of Passengers in cars</a:t>
            </a:r>
          </a:p>
          <a:p>
            <a:pPr marL="364550" indent="-364550">
              <a:spcAft>
                <a:spcPts val="598"/>
              </a:spcAft>
              <a:buFont typeface="Arial" pitchFamily="34" charset="0"/>
              <a:buChar char="•"/>
            </a:pPr>
            <a:r>
              <a:rPr lang="en-US" b="1" dirty="0" smtClean="0">
                <a:solidFill>
                  <a:schemeClr val="tx1"/>
                </a:solidFill>
              </a:rPr>
              <a:t>List of allergies/medical conditions</a:t>
            </a:r>
          </a:p>
          <a:p>
            <a:pPr marL="364550" indent="-364550">
              <a:spcAft>
                <a:spcPts val="598"/>
              </a:spcAft>
              <a:buFont typeface="Arial" pitchFamily="34" charset="0"/>
              <a:buChar char="•"/>
            </a:pPr>
            <a:r>
              <a:rPr lang="en-US" b="1" dirty="0" smtClean="0">
                <a:solidFill>
                  <a:schemeClr val="tx1"/>
                </a:solidFill>
              </a:rPr>
              <a:t>List of person in each room, tent, cabin for overnight</a:t>
            </a:r>
          </a:p>
          <a:p>
            <a:pPr marL="364550" indent="-364550">
              <a:spcAft>
                <a:spcPts val="598"/>
              </a:spcAft>
              <a:buFont typeface="Arial" pitchFamily="34" charset="0"/>
              <a:buChar char="•"/>
            </a:pPr>
            <a:r>
              <a:rPr lang="en-US" b="1" dirty="0" smtClean="0">
                <a:solidFill>
                  <a:schemeClr val="tx1"/>
                </a:solidFill>
              </a:rPr>
              <a:t>Troop Transport Form of all drivers</a:t>
            </a:r>
          </a:p>
          <a:p>
            <a:pPr marL="364550" indent="-364550">
              <a:spcAft>
                <a:spcPts val="598"/>
              </a:spcAft>
              <a:buFont typeface="Arial" pitchFamily="34" charset="0"/>
              <a:buChar char="•"/>
            </a:pPr>
            <a:r>
              <a:rPr lang="en-US" b="1" dirty="0" smtClean="0">
                <a:solidFill>
                  <a:schemeClr val="tx1"/>
                </a:solidFill>
              </a:rPr>
              <a:t>Parent /Guardian Permission Slips</a:t>
            </a:r>
          </a:p>
          <a:p>
            <a:pPr marL="364550" indent="-364550">
              <a:spcAft>
                <a:spcPts val="598"/>
              </a:spcAft>
              <a:buFont typeface="Arial" pitchFamily="34" charset="0"/>
              <a:buChar char="•"/>
            </a:pPr>
            <a:r>
              <a:rPr lang="en-US" b="1" dirty="0" smtClean="0">
                <a:solidFill>
                  <a:schemeClr val="tx1"/>
                </a:solidFill>
              </a:rPr>
              <a:t>Directions &amp; maps for destination</a:t>
            </a:r>
          </a:p>
          <a:p>
            <a:pPr marL="364550" indent="-364550">
              <a:spcAft>
                <a:spcPts val="598"/>
              </a:spcAft>
              <a:buFont typeface="Arial" pitchFamily="34" charset="0"/>
              <a:buChar char="•"/>
            </a:pPr>
            <a:r>
              <a:rPr lang="en-US" b="1" dirty="0" smtClean="0">
                <a:solidFill>
                  <a:schemeClr val="tx1"/>
                </a:solidFill>
              </a:rPr>
              <a:t>Itinerary of events &amp; arrival times.</a:t>
            </a:r>
          </a:p>
          <a:p>
            <a:pPr marL="364550" indent="-364550">
              <a:spcAft>
                <a:spcPts val="598"/>
              </a:spcAft>
              <a:buFont typeface="Arial" pitchFamily="34" charset="0"/>
              <a:buChar char="•"/>
            </a:pPr>
            <a:r>
              <a:rPr lang="en-US" b="1" dirty="0" smtClean="0">
                <a:solidFill>
                  <a:schemeClr val="tx1"/>
                </a:solidFill>
              </a:rPr>
              <a:t>Photocopy of medical insurance forms &amp; Power of attorney for trips over 200 miles</a:t>
            </a:r>
          </a:p>
          <a:p>
            <a:pPr marL="364550" indent="-364550">
              <a:spcAft>
                <a:spcPts val="598"/>
              </a:spcAft>
              <a:buFont typeface="Arial" pitchFamily="34" charset="0"/>
              <a:buChar char="•"/>
            </a:pPr>
            <a:r>
              <a:rPr lang="en-US" b="1" dirty="0" smtClean="0">
                <a:solidFill>
                  <a:schemeClr val="tx1"/>
                </a:solidFill>
              </a:rPr>
              <a:t>Troop emergency contact person and phone number</a:t>
            </a:r>
          </a:p>
          <a:p>
            <a:pPr marL="364550" indent="-364550">
              <a:spcAft>
                <a:spcPts val="598"/>
              </a:spcAft>
              <a:buFont typeface="Arial" pitchFamily="34" charset="0"/>
              <a:buChar char="•"/>
            </a:pPr>
            <a:r>
              <a:rPr lang="en-US" b="1" dirty="0" smtClean="0">
                <a:solidFill>
                  <a:schemeClr val="tx1"/>
                </a:solidFill>
              </a:rPr>
              <a:t>Copy of Emergency Preparedness Plan</a:t>
            </a:r>
          </a:p>
          <a:p>
            <a:pPr marL="364550" indent="-364550">
              <a:spcAft>
                <a:spcPts val="598"/>
              </a:spcAft>
              <a:buFont typeface="Arial" pitchFamily="34" charset="0"/>
              <a:buChar char="•"/>
            </a:pPr>
            <a:r>
              <a:rPr lang="en-US" b="1" dirty="0" smtClean="0">
                <a:solidFill>
                  <a:schemeClr val="tx1"/>
                </a:solidFill>
              </a:rPr>
              <a:t>Copies of AHG Incident Report Form</a:t>
            </a:r>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26144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Each Unit Leader should assemble</a:t>
            </a:r>
            <a:r>
              <a:rPr lang="en-US" baseline="0" dirty="0" smtClean="0"/>
              <a:t> a Troop Trip Packet for each chaperone and driver. It is advisable to carry these at all times in a large zip lock type bag, preferably in a backpack. Each car should have a small first-aid kit. The following items should be included in a Troop Trip Packet:</a:t>
            </a:r>
          </a:p>
          <a:p>
            <a:endParaRPr lang="en-US" dirty="0" smtClean="0"/>
          </a:p>
          <a:p>
            <a:pPr marL="364550" indent="-364550">
              <a:spcAft>
                <a:spcPts val="598"/>
              </a:spcAft>
              <a:buFont typeface="Arial" pitchFamily="34" charset="0"/>
              <a:buChar char="•"/>
            </a:pPr>
            <a:r>
              <a:rPr lang="en-US" b="1" dirty="0" smtClean="0">
                <a:solidFill>
                  <a:schemeClr val="tx1"/>
                </a:solidFill>
              </a:rPr>
              <a:t>Current Health History Forms</a:t>
            </a:r>
          </a:p>
          <a:p>
            <a:pPr marL="364550" indent="-364550">
              <a:spcAft>
                <a:spcPts val="598"/>
              </a:spcAft>
              <a:buFont typeface="Arial" pitchFamily="34" charset="0"/>
              <a:buChar char="•"/>
            </a:pPr>
            <a:r>
              <a:rPr lang="en-US" b="1" dirty="0" smtClean="0">
                <a:solidFill>
                  <a:schemeClr val="tx1"/>
                </a:solidFill>
              </a:rPr>
              <a:t>Medication Administration Form</a:t>
            </a:r>
          </a:p>
          <a:p>
            <a:pPr marL="364550" indent="-364550">
              <a:spcAft>
                <a:spcPts val="598"/>
              </a:spcAft>
              <a:buFont typeface="Arial" pitchFamily="34" charset="0"/>
              <a:buChar char="•"/>
            </a:pPr>
            <a:r>
              <a:rPr lang="en-US" b="1" dirty="0" smtClean="0">
                <a:solidFill>
                  <a:schemeClr val="tx1"/>
                </a:solidFill>
              </a:rPr>
              <a:t>List of Passengers in cars</a:t>
            </a:r>
          </a:p>
          <a:p>
            <a:pPr marL="364550" indent="-364550">
              <a:spcAft>
                <a:spcPts val="598"/>
              </a:spcAft>
              <a:buFont typeface="Arial" pitchFamily="34" charset="0"/>
              <a:buChar char="•"/>
            </a:pPr>
            <a:r>
              <a:rPr lang="en-US" b="1" dirty="0" smtClean="0">
                <a:solidFill>
                  <a:schemeClr val="tx1"/>
                </a:solidFill>
              </a:rPr>
              <a:t>List of allergies/medical conditions</a:t>
            </a:r>
          </a:p>
          <a:p>
            <a:pPr marL="364550" indent="-364550">
              <a:spcAft>
                <a:spcPts val="598"/>
              </a:spcAft>
              <a:buFont typeface="Arial" pitchFamily="34" charset="0"/>
              <a:buChar char="•"/>
            </a:pPr>
            <a:r>
              <a:rPr lang="en-US" b="1" dirty="0" smtClean="0">
                <a:solidFill>
                  <a:schemeClr val="tx1"/>
                </a:solidFill>
              </a:rPr>
              <a:t>List of person in each room, tent, cabin for overnight</a:t>
            </a:r>
          </a:p>
          <a:p>
            <a:pPr marL="364550" indent="-364550">
              <a:spcAft>
                <a:spcPts val="598"/>
              </a:spcAft>
              <a:buFont typeface="Arial" pitchFamily="34" charset="0"/>
              <a:buChar char="•"/>
            </a:pPr>
            <a:r>
              <a:rPr lang="en-US" b="1" dirty="0" smtClean="0">
                <a:solidFill>
                  <a:schemeClr val="tx1"/>
                </a:solidFill>
              </a:rPr>
              <a:t>Troop Transport Form of all drivers</a:t>
            </a:r>
          </a:p>
          <a:p>
            <a:pPr marL="364550" indent="-364550">
              <a:spcAft>
                <a:spcPts val="598"/>
              </a:spcAft>
              <a:buFont typeface="Arial" pitchFamily="34" charset="0"/>
              <a:buChar char="•"/>
            </a:pPr>
            <a:r>
              <a:rPr lang="en-US" b="1" dirty="0" smtClean="0">
                <a:solidFill>
                  <a:schemeClr val="tx1"/>
                </a:solidFill>
              </a:rPr>
              <a:t>Parent /Guardian Permission Slips</a:t>
            </a:r>
          </a:p>
          <a:p>
            <a:pPr marL="364550" indent="-364550">
              <a:spcAft>
                <a:spcPts val="598"/>
              </a:spcAft>
              <a:buFont typeface="Arial" pitchFamily="34" charset="0"/>
              <a:buChar char="•"/>
            </a:pPr>
            <a:r>
              <a:rPr lang="en-US" b="1" dirty="0" smtClean="0">
                <a:solidFill>
                  <a:schemeClr val="tx1"/>
                </a:solidFill>
              </a:rPr>
              <a:t>Directions &amp; maps for destination</a:t>
            </a:r>
          </a:p>
          <a:p>
            <a:pPr marL="364550" indent="-364550">
              <a:spcAft>
                <a:spcPts val="598"/>
              </a:spcAft>
              <a:buFont typeface="Arial" pitchFamily="34" charset="0"/>
              <a:buChar char="•"/>
            </a:pPr>
            <a:r>
              <a:rPr lang="en-US" b="1" dirty="0" smtClean="0">
                <a:solidFill>
                  <a:schemeClr val="tx1"/>
                </a:solidFill>
              </a:rPr>
              <a:t>Itinerary of events &amp; arrival times.</a:t>
            </a:r>
          </a:p>
          <a:p>
            <a:pPr marL="364550" indent="-364550">
              <a:spcAft>
                <a:spcPts val="598"/>
              </a:spcAft>
              <a:buFont typeface="Arial" pitchFamily="34" charset="0"/>
              <a:buChar char="•"/>
            </a:pPr>
            <a:r>
              <a:rPr lang="en-US" b="1" dirty="0" smtClean="0">
                <a:solidFill>
                  <a:schemeClr val="tx1"/>
                </a:solidFill>
              </a:rPr>
              <a:t>Photocopy of medical insurance forms &amp; Power of attorney for trips over 200 miles</a:t>
            </a:r>
          </a:p>
          <a:p>
            <a:pPr marL="364550" indent="-364550">
              <a:spcAft>
                <a:spcPts val="598"/>
              </a:spcAft>
              <a:buFont typeface="Arial" pitchFamily="34" charset="0"/>
              <a:buChar char="•"/>
            </a:pPr>
            <a:r>
              <a:rPr lang="en-US" b="1" dirty="0" smtClean="0">
                <a:solidFill>
                  <a:schemeClr val="tx1"/>
                </a:solidFill>
              </a:rPr>
              <a:t>Troop emergency contact person and phone number</a:t>
            </a:r>
          </a:p>
          <a:p>
            <a:pPr marL="364550" indent="-364550">
              <a:spcAft>
                <a:spcPts val="598"/>
              </a:spcAft>
              <a:buFont typeface="Arial" pitchFamily="34" charset="0"/>
              <a:buChar char="•"/>
            </a:pPr>
            <a:r>
              <a:rPr lang="en-US" b="1" dirty="0" smtClean="0">
                <a:solidFill>
                  <a:schemeClr val="tx1"/>
                </a:solidFill>
              </a:rPr>
              <a:t>Copy of Emergency Preparedness Plan</a:t>
            </a:r>
          </a:p>
          <a:p>
            <a:pPr marL="364550" indent="-364550">
              <a:spcAft>
                <a:spcPts val="598"/>
              </a:spcAft>
              <a:buFont typeface="Arial" pitchFamily="34" charset="0"/>
              <a:buChar char="•"/>
            </a:pPr>
            <a:r>
              <a:rPr lang="en-US" b="1" dirty="0" smtClean="0">
                <a:solidFill>
                  <a:schemeClr val="tx1"/>
                </a:solidFill>
              </a:rPr>
              <a:t>Copies of AHG Incident Report Form</a:t>
            </a:r>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25</a:t>
            </a:fld>
            <a:endParaRPr lang="en-US"/>
          </a:p>
        </p:txBody>
      </p:sp>
    </p:spTree>
    <p:extLst>
      <p:ext uri="{BB962C8B-B14F-4D97-AF65-F5344CB8AC3E}">
        <p14:creationId xmlns:p14="http://schemas.microsoft.com/office/powerpoint/2010/main" val="3874326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03725"/>
            <a:ext cx="5588000" cy="4335332"/>
          </a:xfrm>
        </p:spPr>
        <p:txBody>
          <a:bodyPr>
            <a:normAutofit fontScale="92500" lnSpcReduction="20000"/>
          </a:bodyPr>
          <a:lstStyle/>
          <a:p>
            <a:r>
              <a:rPr lang="en-US" dirty="0" smtClean="0"/>
              <a:t>AHG Activities</a:t>
            </a:r>
            <a:r>
              <a:rPr lang="en-US" baseline="0" dirty="0" smtClean="0"/>
              <a:t> are divided into three categories. These guidelines are available to assist you when planning activities with the girls. Be sure to review this information at “the start” when planning an activity. If an activity is not listed, contact your Support Services Coordinator for approval and guidance.</a:t>
            </a:r>
          </a:p>
          <a:p>
            <a:endParaRPr lang="en-US" baseline="0" dirty="0" smtClean="0"/>
          </a:p>
          <a:p>
            <a:r>
              <a:rPr lang="en-US" b="1" u="sng" baseline="0" dirty="0" smtClean="0"/>
              <a:t>Unrestricted Activities </a:t>
            </a:r>
            <a:r>
              <a:rPr lang="en-US" baseline="0" dirty="0" smtClean="0"/>
              <a:t>– are activities that do not require any further notification to the AHG Office. Notification of the charter organization will be charter specific. </a:t>
            </a:r>
          </a:p>
          <a:p>
            <a:endParaRPr lang="en-US" baseline="0" dirty="0" smtClean="0"/>
          </a:p>
          <a:p>
            <a:r>
              <a:rPr lang="en-US" b="1" u="sng" baseline="0" dirty="0" smtClean="0"/>
              <a:t>Restricted High Adventure Activities </a:t>
            </a:r>
            <a:r>
              <a:rPr lang="en-US" baseline="0" dirty="0" smtClean="0"/>
              <a:t>– are activities that may require a greater level of knowledge/skill or present a greater risk than usual to participants must be approved by your Support Services Coordinator at the AHG, Inc. Office and the Charter Organization. </a:t>
            </a:r>
          </a:p>
          <a:p>
            <a:r>
              <a:rPr lang="en-US" baseline="0" dirty="0" smtClean="0"/>
              <a:t>If your group is planning such an activity, complete the Troop Trip/High Adventure Activity Notification Form. </a:t>
            </a:r>
          </a:p>
          <a:p>
            <a:r>
              <a:rPr lang="en-US" baseline="0" dirty="0" smtClean="0"/>
              <a:t>Participants must also complete the High Adventure Medical Form prior to the trip. Communicate to parents about the need for a physical well in advance. </a:t>
            </a:r>
          </a:p>
          <a:p>
            <a:r>
              <a:rPr lang="en-US" baseline="0" dirty="0" smtClean="0"/>
              <a:t>All forms are available on the Leader portal area of the AHG website. </a:t>
            </a:r>
          </a:p>
          <a:p>
            <a:r>
              <a:rPr lang="en-US" baseline="0" dirty="0" smtClean="0"/>
              <a:t>Forms must be submitted to your Support Services Coordinator at least four weeks prior to the activity.</a:t>
            </a:r>
          </a:p>
          <a:p>
            <a:endParaRPr lang="en-US" baseline="0" dirty="0" smtClean="0"/>
          </a:p>
          <a:p>
            <a:r>
              <a:rPr lang="en-US" b="1" u="sng" baseline="0" dirty="0" smtClean="0"/>
              <a:t>Unauthorized Activities </a:t>
            </a:r>
            <a:r>
              <a:rPr lang="en-US" baseline="0" dirty="0" smtClean="0"/>
              <a:t>are activities that are not approved by AHG and should not be a part of any AHG function.</a:t>
            </a:r>
          </a:p>
          <a:p>
            <a:endParaRPr lang="en-US" baseline="0" dirty="0" smtClean="0"/>
          </a:p>
          <a:p>
            <a:r>
              <a:rPr lang="en-US" b="1" baseline="0" dirty="0" smtClean="0"/>
              <a:t>Review pgs. 116-135 in Unit Leader Handbook or pg. 113-132 in the Coordinator handbook.</a:t>
            </a:r>
          </a:p>
          <a:p>
            <a:endParaRPr lang="en-US" baseline="0" dirty="0" smtClean="0"/>
          </a:p>
          <a:p>
            <a:r>
              <a:rPr lang="en-US" baseline="0" dirty="0" smtClean="0"/>
              <a:t>(STOP &amp; BREAK) If time allows, stop now and have several leaders talk about an activity they are thinking about planning and review this and report back to the group. </a:t>
            </a:r>
          </a:p>
          <a:p>
            <a:endParaRPr lang="en-US" dirty="0" smtClean="0"/>
          </a:p>
          <a:p>
            <a:endParaRPr lang="en-US" dirty="0" smtClean="0"/>
          </a:p>
          <a:p>
            <a:pPr defTabSz="914300">
              <a:defRPr/>
            </a:pPr>
            <a:r>
              <a:rPr lang="en-US" i="1" dirty="0">
                <a:solidFill>
                  <a:prstClr val="black"/>
                </a:solidFill>
              </a:rPr>
              <a:t>(add page pop up </a:t>
            </a:r>
            <a:r>
              <a:rPr lang="en-US" i="1" dirty="0" err="1">
                <a:solidFill>
                  <a:prstClr val="black"/>
                </a:solidFill>
              </a:rPr>
              <a:t>pg</a:t>
            </a:r>
            <a:r>
              <a:rPr lang="en-US" i="1" dirty="0">
                <a:solidFill>
                  <a:prstClr val="black"/>
                </a:solidFill>
              </a:rPr>
              <a:t> .113 in Troop Coordinator handbook)</a:t>
            </a:r>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124496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most important sections of your handbook is the Health and Safety Guidelines. It is so important, that it is recommended the Leadership Team review certain sections on an annual basis, to assist with “remembering” crucial information when providing a safe environment for the girls. Girls should also be included in understanding the guidelines as well. </a:t>
            </a: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27</a:t>
            </a:fld>
            <a:endParaRPr lang="en-US"/>
          </a:p>
        </p:txBody>
      </p:sp>
    </p:spTree>
    <p:extLst>
      <p:ext uri="{BB962C8B-B14F-4D97-AF65-F5344CB8AC3E}">
        <p14:creationId xmlns:p14="http://schemas.microsoft.com/office/powerpoint/2010/main" val="1367412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is the time for the trainer to answer any questions you may have. </a:t>
            </a: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28</a:t>
            </a:fld>
            <a:endParaRPr lang="en-US"/>
          </a:p>
        </p:txBody>
      </p:sp>
    </p:spTree>
    <p:extLst>
      <p:ext uri="{BB962C8B-B14F-4D97-AF65-F5344CB8AC3E}">
        <p14:creationId xmlns:p14="http://schemas.microsoft.com/office/powerpoint/2010/main" val="189373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Thank</a:t>
            </a:r>
            <a:r>
              <a:rPr lang="en-US" i="1" baseline="0" dirty="0" smtClean="0"/>
              <a:t> you for participating in this most important training.  As an AHG Leader, you are the primary influencer for the health and impact of the AHG Unit, you have been entrusted with sacred keys.</a:t>
            </a:r>
          </a:p>
          <a:p>
            <a:endParaRPr lang="en-US" i="1" baseline="0" dirty="0" smtClean="0"/>
          </a:p>
          <a:p>
            <a:r>
              <a:rPr lang="en-US" i="1" baseline="0" dirty="0" smtClean="0"/>
              <a:t>Let us close in prayer.  Dear God, I ask that you commission these ministry workers into Your service. May they make a positive impact on each girl’s life they touch and may their actions reflect Christ’s love. In Jesus name, I pray. Amen.</a:t>
            </a:r>
          </a:p>
          <a:p>
            <a:endParaRPr lang="en-US" baseline="0" dirty="0" smtClean="0"/>
          </a:p>
          <a:p>
            <a:r>
              <a:rPr lang="en-US" i="1" baseline="0" dirty="0" smtClean="0"/>
              <a:t>I encourage each participant to complete an evaluation and return to the trainer prior to leaving. This concludes the final portion of AHG’s Basic Training.</a:t>
            </a:r>
          </a:p>
          <a:p>
            <a:endParaRPr lang="en-US" i="1" baseline="0" dirty="0" smtClean="0"/>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29</a:t>
            </a:fld>
            <a:endParaRPr lang="en-US"/>
          </a:p>
        </p:txBody>
      </p:sp>
    </p:spTree>
    <p:extLst>
      <p:ext uri="{BB962C8B-B14F-4D97-AF65-F5344CB8AC3E}">
        <p14:creationId xmlns:p14="http://schemas.microsoft.com/office/powerpoint/2010/main" val="101428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Planning is perhaps the most crucial</a:t>
            </a:r>
            <a:r>
              <a:rPr lang="en-US" baseline="0" dirty="0" smtClean="0"/>
              <a:t> part in conducting an effective, safe and enjoyable activity for girls. Proper planning allows activities to run with ease, risk to be reduced and an effective matching of girls needs and desires. Planning can seem an overwhelming task, but work put in during the planning stage comes back ten fold as leaders are able to also enjoy well-planned activities. </a:t>
            </a: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pPr/>
              <a:t>3</a:t>
            </a:fld>
            <a:endParaRPr lang="en-US"/>
          </a:p>
        </p:txBody>
      </p:sp>
    </p:spTree>
    <p:extLst>
      <p:ext uri="{BB962C8B-B14F-4D97-AF65-F5344CB8AC3E}">
        <p14:creationId xmlns:p14="http://schemas.microsoft.com/office/powerpoint/2010/main" val="1979554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safeguard health and instill a sense of safety, Unit Leaders</a:t>
            </a:r>
            <a:r>
              <a:rPr lang="en-US" baseline="0" dirty="0" smtClean="0"/>
              <a:t> will agree to provide the following:</a:t>
            </a:r>
          </a:p>
          <a:p>
            <a:r>
              <a:rPr lang="en-US" baseline="0" dirty="0" smtClean="0"/>
              <a:t> </a:t>
            </a:r>
          </a:p>
          <a:p>
            <a:pPr>
              <a:spcAft>
                <a:spcPts val="1196"/>
              </a:spcAft>
              <a:buFont typeface="Arial" charset="0"/>
              <a:buChar char="•"/>
            </a:pPr>
            <a:r>
              <a:rPr lang="en-US" dirty="0">
                <a:solidFill>
                  <a:schemeClr val="bg1"/>
                </a:solidFill>
              </a:rPr>
              <a:t>Follow all AHG Health &amp; Safety Guidelines for all program activities.</a:t>
            </a:r>
          </a:p>
          <a:p>
            <a:pPr>
              <a:spcAft>
                <a:spcPts val="1196"/>
              </a:spcAft>
              <a:buFont typeface="Arial" charset="0"/>
              <a:buChar char="•"/>
            </a:pPr>
            <a:r>
              <a:rPr lang="en-US" dirty="0">
                <a:solidFill>
                  <a:schemeClr val="bg1"/>
                </a:solidFill>
              </a:rPr>
              <a:t>Choose appropriate activities based on girls ages, abilities and limitations.</a:t>
            </a:r>
          </a:p>
          <a:p>
            <a:pPr>
              <a:spcAft>
                <a:spcPts val="1196"/>
              </a:spcAft>
              <a:buFont typeface="Arial" charset="0"/>
              <a:buChar char="•"/>
            </a:pPr>
            <a:r>
              <a:rPr lang="en-US" dirty="0">
                <a:solidFill>
                  <a:schemeClr val="bg1"/>
                </a:solidFill>
              </a:rPr>
              <a:t>Use sound judgment to take necessary precautions to avoid accidents.</a:t>
            </a:r>
          </a:p>
          <a:p>
            <a:pPr>
              <a:spcAft>
                <a:spcPts val="1196"/>
              </a:spcAft>
              <a:buFont typeface="Arial" charset="0"/>
              <a:buChar char="•"/>
            </a:pPr>
            <a:r>
              <a:rPr lang="en-US" dirty="0">
                <a:solidFill>
                  <a:schemeClr val="bg1"/>
                </a:solidFill>
              </a:rPr>
              <a:t>Work in partnership with girls in safety planning and implementation.</a:t>
            </a:r>
          </a:p>
          <a:p>
            <a:pPr>
              <a:spcAft>
                <a:spcPts val="1196"/>
              </a:spcAft>
              <a:buFont typeface="Arial" charset="0"/>
              <a:buChar char="•"/>
            </a:pPr>
            <a:r>
              <a:rPr lang="en-US" dirty="0">
                <a:solidFill>
                  <a:schemeClr val="bg1"/>
                </a:solidFill>
              </a:rPr>
              <a:t>Promote the concept of safety consciousness at all times, in all places.</a:t>
            </a:r>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64343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doing her part to protect</a:t>
            </a:r>
            <a:r>
              <a:rPr lang="en-US" baseline="0" dirty="0" smtClean="0"/>
              <a:t> her own and others’ well being through safe, healthy attitudes and practices, each girl member should:</a:t>
            </a:r>
          </a:p>
          <a:p>
            <a:endParaRPr lang="en-US" baseline="0" dirty="0" smtClean="0"/>
          </a:p>
          <a:p>
            <a:pPr>
              <a:spcAft>
                <a:spcPts val="1196"/>
              </a:spcAft>
              <a:buFont typeface="Arial" charset="0"/>
              <a:buChar char="•"/>
            </a:pPr>
            <a:r>
              <a:rPr lang="en-US" dirty="0">
                <a:solidFill>
                  <a:schemeClr val="bg1"/>
                </a:solidFill>
              </a:rPr>
              <a:t>Work in partnership with the leader in planning for safety.</a:t>
            </a:r>
          </a:p>
          <a:p>
            <a:pPr>
              <a:spcAft>
                <a:spcPts val="1196"/>
              </a:spcAft>
              <a:buFont typeface="Arial" charset="0"/>
              <a:buChar char="•"/>
            </a:pPr>
            <a:r>
              <a:rPr lang="en-US" dirty="0">
                <a:solidFill>
                  <a:schemeClr val="bg1"/>
                </a:solidFill>
              </a:rPr>
              <a:t>Listen to and follow instructions and suggestions.</a:t>
            </a:r>
          </a:p>
          <a:p>
            <a:pPr>
              <a:spcAft>
                <a:spcPts val="1196"/>
              </a:spcAft>
              <a:buFont typeface="Arial" charset="0"/>
              <a:buChar char="•"/>
            </a:pPr>
            <a:r>
              <a:rPr lang="en-US" dirty="0">
                <a:solidFill>
                  <a:schemeClr val="bg1"/>
                </a:solidFill>
              </a:rPr>
              <a:t>Make safe choices</a:t>
            </a:r>
          </a:p>
          <a:p>
            <a:pPr>
              <a:spcAft>
                <a:spcPts val="1196"/>
              </a:spcAft>
              <a:buFont typeface="Arial" charset="0"/>
              <a:buChar char="•"/>
            </a:pPr>
            <a:r>
              <a:rPr lang="en-US" dirty="0">
                <a:solidFill>
                  <a:schemeClr val="bg1"/>
                </a:solidFill>
              </a:rPr>
              <a:t>Learn and practice safety skills.</a:t>
            </a:r>
          </a:p>
          <a:p>
            <a:pPr>
              <a:spcAft>
                <a:spcPts val="1196"/>
              </a:spcAft>
              <a:buFont typeface="Arial" charset="0"/>
              <a:buChar char="•"/>
            </a:pPr>
            <a:r>
              <a:rPr lang="en-US" dirty="0">
                <a:solidFill>
                  <a:schemeClr val="bg1"/>
                </a:solidFill>
              </a:rPr>
              <a:t>Evaluate situations where a safety risk is involved.</a:t>
            </a:r>
          </a:p>
          <a:p>
            <a:pPr>
              <a:spcAft>
                <a:spcPts val="1196"/>
              </a:spcAft>
              <a:buFont typeface="Arial" charset="0"/>
              <a:buChar char="•"/>
            </a:pPr>
            <a:r>
              <a:rPr lang="en-US" dirty="0" smtClean="0">
                <a:solidFill>
                  <a:schemeClr val="bg1"/>
                </a:solidFill>
              </a:rPr>
              <a:t>Suggest </a:t>
            </a:r>
            <a:r>
              <a:rPr lang="en-US" dirty="0">
                <a:solidFill>
                  <a:schemeClr val="bg1"/>
                </a:solidFill>
              </a:rPr>
              <a:t>additional safety guidelines and precautions.</a:t>
            </a:r>
          </a:p>
          <a:p>
            <a:pPr>
              <a:spcAft>
                <a:spcPts val="1196"/>
              </a:spcAft>
            </a:pP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39349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0">
              <a:defRPr/>
            </a:pPr>
            <a:r>
              <a:rPr lang="en-US" baseline="0" dirty="0" smtClean="0"/>
              <a:t>Quality supervision is necessary to ensure the health and safety of all members. Supervision must be at least two-deep, allowing for added supervision, ensuring no one-on-one contact between adult and child. There should always be a minimum of two registered adults  (with at least one having completed AHG’s Basic Training courses) for each activity. </a:t>
            </a:r>
          </a:p>
          <a:p>
            <a:pPr defTabSz="914300">
              <a:defRPr/>
            </a:pPr>
            <a:endParaRPr lang="en-US" baseline="0" dirty="0" smtClean="0"/>
          </a:p>
          <a:p>
            <a:pPr defTabSz="914300">
              <a:defRPr/>
            </a:pPr>
            <a:r>
              <a:rPr lang="en-US" baseline="0" dirty="0" smtClean="0"/>
              <a:t>Appropriate Girl/Leader ratios  must be maintained all times.</a:t>
            </a:r>
          </a:p>
          <a:p>
            <a:pPr defTabSz="914300">
              <a:defRPr/>
            </a:pPr>
            <a:endParaRPr lang="en-US" baseline="0" dirty="0" smtClean="0"/>
          </a:p>
          <a:p>
            <a:endParaRPr lang="en-US" baseline="0" dirty="0" smtClean="0"/>
          </a:p>
          <a:p>
            <a:r>
              <a:rPr lang="en-US" baseline="0" dirty="0" smtClean="0"/>
              <a:t>All adult volunteers must be at least 21 years of age. </a:t>
            </a:r>
          </a:p>
          <a:p>
            <a:r>
              <a:rPr lang="en-US" u="sng" baseline="0" dirty="0" smtClean="0"/>
              <a:t>Young women, 18-21 years of age, may assist with an AHG Troop, but may not be counted in the Girl/Leader ratios. nor may they serve as a driver on field trips.</a:t>
            </a:r>
          </a:p>
          <a:p>
            <a:endParaRPr lang="en-US" baseline="0" dirty="0" smtClean="0"/>
          </a:p>
          <a:p>
            <a:endParaRPr lang="en-US" baseline="0" dirty="0" smtClean="0"/>
          </a:p>
          <a:p>
            <a:r>
              <a:rPr lang="en-US" baseline="0" dirty="0" smtClean="0"/>
              <a:t>Supervision for specialized activities should include an above average level of knowledge and understanding of skills and equipment utilized.</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3263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All adults in supervisory positions should have a working knowledge of the Health and Safety Standards.</a:t>
            </a:r>
          </a:p>
          <a:p>
            <a:endParaRPr lang="en-US" baseline="0" dirty="0" smtClean="0"/>
          </a:p>
          <a:p>
            <a:r>
              <a:rPr lang="en-US" baseline="0" dirty="0" smtClean="0"/>
              <a:t>Under no circumstance is physical punishment permitted.</a:t>
            </a:r>
          </a:p>
          <a:p>
            <a:endParaRPr lang="en-US" baseline="0" dirty="0" smtClean="0"/>
          </a:p>
          <a:p>
            <a:r>
              <a:rPr lang="en-US" baseline="0" dirty="0" smtClean="0"/>
              <a:t>The AHG Child Abuse Prevention Policy must be understood by all volunteers and adhered to at all times.</a:t>
            </a:r>
          </a:p>
          <a:p>
            <a:endParaRPr lang="en-US" baseline="0" dirty="0" smtClean="0"/>
          </a:p>
          <a:p>
            <a:r>
              <a:rPr lang="en-US" baseline="0" dirty="0" smtClean="0"/>
              <a:t>There must be at least one CPR/First Aid trained adult per level during all AHG activities.</a:t>
            </a:r>
          </a:p>
          <a:p>
            <a:endParaRPr lang="en-US" baseline="0" dirty="0" smtClean="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65688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Review the Girl/Leader Ratios by Level.</a:t>
            </a:r>
          </a:p>
          <a:p>
            <a:endParaRPr lang="en-US" dirty="0" smtClean="0"/>
          </a:p>
          <a:p>
            <a:r>
              <a:rPr lang="en-US" dirty="0" smtClean="0"/>
              <a:t>Girl/Leader </a:t>
            </a:r>
            <a:r>
              <a:rPr lang="en-US" baseline="0" dirty="0" smtClean="0"/>
              <a:t>Ratios must be maintained at all times. Remember two deep leadership is essential despite ratio numbers. As an example, one registered leader cannot take six Pathfinders on a field trip or conduct a meeting. She must have a second adult present to maintain the “two deep leadership” safety standard.</a:t>
            </a:r>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2684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is most important that the following standards be met at your Troop meeting site. Standards include:</a:t>
            </a:r>
          </a:p>
          <a:p>
            <a:endParaRPr lang="en-US" baseline="0" dirty="0" smtClean="0">
              <a:solidFill>
                <a:schemeClr val="tx1"/>
              </a:solidFill>
            </a:endParaRPr>
          </a:p>
          <a:p>
            <a:pPr lvl="2" indent="-182275">
              <a:spcAft>
                <a:spcPts val="1196"/>
              </a:spcAft>
              <a:buFont typeface="Arial" pitchFamily="34" charset="0"/>
              <a:buChar char="•"/>
            </a:pPr>
            <a:r>
              <a:rPr lang="en-US" dirty="0" smtClean="0">
                <a:solidFill>
                  <a:schemeClr val="tx1"/>
                </a:solidFill>
              </a:rPr>
              <a:t>Meeting Place should be accessible to all, taking into consideration accommodating for girls with special needs</a:t>
            </a:r>
          </a:p>
          <a:p>
            <a:pPr lvl="2" indent="-182275">
              <a:spcAft>
                <a:spcPts val="1196"/>
              </a:spcAft>
              <a:buFont typeface="Arial" pitchFamily="34" charset="0"/>
              <a:buChar char="•"/>
            </a:pPr>
            <a:r>
              <a:rPr lang="en-US" dirty="0" smtClean="0">
                <a:solidFill>
                  <a:schemeClr val="tx1"/>
                </a:solidFill>
              </a:rPr>
              <a:t>Buildings should be safe, secure, clean, properly ventilated, heated, well-lit, hazard free</a:t>
            </a:r>
          </a:p>
          <a:p>
            <a:pPr lvl="2" indent="-182275">
              <a:spcAft>
                <a:spcPts val="1196"/>
              </a:spcAft>
              <a:buFont typeface="Arial" pitchFamily="34" charset="0"/>
              <a:buChar char="•"/>
            </a:pPr>
            <a:r>
              <a:rPr lang="en-US" dirty="0" smtClean="0">
                <a:solidFill>
                  <a:schemeClr val="tx1"/>
                </a:solidFill>
              </a:rPr>
              <a:t>Adequate space for planned activities</a:t>
            </a:r>
          </a:p>
          <a:p>
            <a:pPr lvl="2" indent="-182275">
              <a:spcAft>
                <a:spcPts val="1196"/>
              </a:spcAft>
              <a:buFont typeface="Arial" pitchFamily="34" charset="0"/>
              <a:buChar char="•"/>
            </a:pPr>
            <a:r>
              <a:rPr lang="en-US" dirty="0" smtClean="0">
                <a:solidFill>
                  <a:schemeClr val="tx1"/>
                </a:solidFill>
              </a:rPr>
              <a:t>Leaders should arrive early to unlock doors (no girls waiting out side)</a:t>
            </a:r>
          </a:p>
          <a:p>
            <a:pPr lvl="2" indent="-182275">
              <a:spcAft>
                <a:spcPts val="1196"/>
              </a:spcAft>
              <a:buFont typeface="Arial" pitchFamily="34" charset="0"/>
              <a:buChar char="•"/>
            </a:pPr>
            <a:r>
              <a:rPr lang="en-US" dirty="0" smtClean="0">
                <a:solidFill>
                  <a:schemeClr val="tx1"/>
                </a:solidFill>
              </a:rPr>
              <a:t>One First-Aid and CPR Certified adult per Level must be present</a:t>
            </a:r>
          </a:p>
          <a:p>
            <a:pPr lvl="2" indent="-182275">
              <a:spcAft>
                <a:spcPts val="1196"/>
              </a:spcAft>
              <a:buFont typeface="Arial" pitchFamily="34" charset="0"/>
              <a:buChar char="•"/>
            </a:pPr>
            <a:r>
              <a:rPr lang="en-US" dirty="0" smtClean="0">
                <a:solidFill>
                  <a:schemeClr val="tx1"/>
                </a:solidFill>
              </a:rPr>
              <a:t>Girl and Adult Health &amp; Medical History Forms accessible at Troop meeting site</a:t>
            </a:r>
          </a:p>
          <a:p>
            <a:pPr lvl="2" indent="-182275">
              <a:spcAft>
                <a:spcPts val="1196"/>
              </a:spcAft>
              <a:buFont typeface="Arial" pitchFamily="34" charset="0"/>
              <a:buChar char="•"/>
            </a:pPr>
            <a:r>
              <a:rPr lang="en-US" dirty="0" smtClean="0">
                <a:solidFill>
                  <a:schemeClr val="tx1"/>
                </a:solidFill>
              </a:rPr>
              <a:t>First-Aid Kit at all meetings.</a:t>
            </a:r>
          </a:p>
          <a:p>
            <a:pPr marL="619126" indent="-619126">
              <a:lnSpc>
                <a:spcPct val="80000"/>
              </a:lnSpc>
              <a:buFont typeface="Arial" charset="0"/>
              <a:buChar char="•"/>
            </a:pPr>
            <a:endParaRPr lang="en-US" dirty="0" smtClean="0">
              <a:solidFill>
                <a:schemeClr val="bg1"/>
              </a:solidFill>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4576B7F1-61D1-4BC1-9D05-7E5311AE794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04874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BC90BC-C583-435C-A812-B56418CD13A8}" type="datetimeFigureOut">
              <a:rPr lang="en-US" smtClean="0"/>
              <a:pPr/>
              <a:t>7/11/2016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BC90BC-C583-435C-A812-B56418CD13A8}" type="datetimeFigureOut">
              <a:rPr lang="en-US" smtClean="0"/>
              <a:pPr/>
              <a:t>7/11/2016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BC90BC-C583-435C-A812-B56418CD13A8}" type="datetimeFigureOut">
              <a:rPr lang="en-US" smtClean="0"/>
              <a:pPr/>
              <a:t>7/11/2016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BC90BC-C583-435C-A812-B56418CD13A8}" type="datetimeFigureOut">
              <a:rPr lang="en-US" smtClean="0"/>
              <a:pPr/>
              <a:t>7/11/2016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BC90BC-C583-435C-A812-B56418CD13A8}" type="datetimeFigureOut">
              <a:rPr lang="en-US" smtClean="0"/>
              <a:pPr/>
              <a:t>7/11/2016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BC90BC-C583-435C-A812-B56418CD13A8}" type="datetimeFigureOut">
              <a:rPr lang="en-US" smtClean="0"/>
              <a:pPr/>
              <a:t>7/11/2016</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BC90BC-C583-435C-A812-B56418CD13A8}" type="datetimeFigureOut">
              <a:rPr lang="en-US" smtClean="0"/>
              <a:pPr/>
              <a:t>7/11/2016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BC90BC-C583-435C-A812-B56418CD13A8}" type="datetimeFigureOut">
              <a:rPr lang="en-US" smtClean="0"/>
              <a:pPr/>
              <a:t>7/11/2016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BC90BC-C583-435C-A812-B56418CD13A8}" type="datetimeFigureOut">
              <a:rPr lang="en-US" smtClean="0"/>
              <a:pPr/>
              <a:t>7/11/2016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BC90BC-C583-435C-A812-B56418CD13A8}" type="datetimeFigureOut">
              <a:rPr lang="en-US" smtClean="0"/>
              <a:pPr/>
              <a:t>7/11/2016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BC90BC-C583-435C-A812-B56418CD13A8}" type="datetimeFigureOut">
              <a:rPr lang="en-US" smtClean="0"/>
              <a:pPr/>
              <a:t>7/11/2016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14770-C201-4EAC-B13F-DFBFC388E82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7000" b="-3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C90BC-C583-435C-A812-B56418CD13A8}" type="datetimeFigureOut">
              <a:rPr lang="en-US" smtClean="0"/>
              <a:pPr/>
              <a:t>7/11/2016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14770-C201-4EAC-B13F-DFBFC388E825}" type="slidenum">
              <a:rPr lang="en-US" smtClean="0"/>
              <a:pPr/>
              <a:t>‹#›</a:t>
            </a:fld>
            <a:endParaRPr lang="en-US"/>
          </a:p>
        </p:txBody>
      </p:sp>
      <p:pic>
        <p:nvPicPr>
          <p:cNvPr id="7" name="Picture 6"/>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326124"/>
            <a:ext cx="2180310" cy="4937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dirty="0" smtClean="0">
                <a:latin typeface="Arial Black" pitchFamily="34" charset="0"/>
              </a:rPr>
              <a:t>AHG Health and Safety Guidelines</a:t>
            </a:r>
            <a:endParaRPr lang="en-US" dirty="0">
              <a:latin typeface="Arial Black" pitchFamily="34" charset="0"/>
            </a:endParaRPr>
          </a:p>
        </p:txBody>
      </p:sp>
      <p:pic>
        <p:nvPicPr>
          <p:cNvPr id="6" name="Picture 9" descr="lifejackets"/>
          <p:cNvPicPr>
            <a:picLocks noChangeAspect="1" noChangeArrowheads="1"/>
          </p:cNvPicPr>
          <p:nvPr/>
        </p:nvPicPr>
        <p:blipFill>
          <a:blip r:embed="rId3" cstate="print"/>
          <a:srcRect b="2083"/>
          <a:stretch>
            <a:fillRect/>
          </a:stretch>
        </p:blipFill>
        <p:spPr bwMode="auto">
          <a:xfrm>
            <a:off x="2837656" y="2286000"/>
            <a:ext cx="3468688" cy="3810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smtClean="0">
                <a:latin typeface="Arial Black" pitchFamily="34" charset="0"/>
              </a:rPr>
              <a:t>Release of Members</a:t>
            </a:r>
            <a:endParaRPr lang="en-US" dirty="0">
              <a:latin typeface="Arial Black" pitchFamily="34" charset="0"/>
            </a:endParaRPr>
          </a:p>
        </p:txBody>
      </p:sp>
      <p:sp>
        <p:nvSpPr>
          <p:cNvPr id="3" name="Subtitle 2"/>
          <p:cNvSpPr>
            <a:spLocks noGrp="1"/>
          </p:cNvSpPr>
          <p:nvPr>
            <p:ph type="subTitle" idx="1"/>
          </p:nvPr>
        </p:nvSpPr>
        <p:spPr>
          <a:xfrm>
            <a:off x="800100" y="1828800"/>
            <a:ext cx="7543800" cy="4724400"/>
          </a:xfrm>
        </p:spPr>
        <p:txBody>
          <a:bodyPr>
            <a:normAutofit fontScale="92500" lnSpcReduction="10000"/>
          </a:bodyPr>
          <a:lstStyle/>
          <a:p>
            <a:pPr marL="274320" indent="-274320" algn="l">
              <a:lnSpc>
                <a:spcPct val="110000"/>
              </a:lnSpc>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Parent sign in/out sheet</a:t>
            </a:r>
          </a:p>
          <a:p>
            <a:pPr marL="274320" indent="-274320" algn="l">
              <a:lnSpc>
                <a:spcPct val="110000"/>
              </a:lnSpc>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Supervised sign in/out area</a:t>
            </a:r>
          </a:p>
          <a:p>
            <a:pPr marL="274320" indent="-274320" algn="l">
              <a:lnSpc>
                <a:spcPct val="110000"/>
              </a:lnSpc>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Review release procedure with parents</a:t>
            </a:r>
          </a:p>
          <a:p>
            <a:pPr marL="274320" indent="-274320" algn="l">
              <a:lnSpc>
                <a:spcPct val="110000"/>
              </a:lnSpc>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No child should be released to anyone without permission from parent/guardian</a:t>
            </a:r>
          </a:p>
          <a:p>
            <a:pPr marL="274320" indent="-274320" algn="l">
              <a:lnSpc>
                <a:spcPct val="110000"/>
              </a:lnSpc>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Non-custodial parents/others must show a photo ID and sign a sign-out sheet</a:t>
            </a:r>
          </a:p>
          <a:p>
            <a:pPr marL="274320" indent="-274320" algn="l">
              <a:lnSpc>
                <a:spcPct val="110000"/>
              </a:lnSpc>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Troop procedure for failure to pick up</a:t>
            </a:r>
            <a:endParaRPr lang="en-US"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ctrTitle"/>
          </p:nvPr>
        </p:nvSpPr>
        <p:spPr>
          <a:xfrm>
            <a:off x="533400" y="228600"/>
            <a:ext cx="7772400" cy="1470025"/>
          </a:xfrm>
        </p:spPr>
        <p:txBody>
          <a:bodyPr/>
          <a:lstStyle/>
          <a:p>
            <a:r>
              <a:rPr lang="en-US" b="1" dirty="0" smtClean="0">
                <a:latin typeface="Arial" panose="020B0604020202020204" pitchFamily="34" charset="0"/>
                <a:cs typeface="Arial" panose="020B0604020202020204" pitchFamily="34" charset="0"/>
              </a:rPr>
              <a:t>Discipline</a:t>
            </a:r>
          </a:p>
        </p:txBody>
      </p:sp>
      <p:sp>
        <p:nvSpPr>
          <p:cNvPr id="3" name="Subtitle 2"/>
          <p:cNvSpPr>
            <a:spLocks noGrp="1"/>
          </p:cNvSpPr>
          <p:nvPr>
            <p:ph type="subTitle" idx="1"/>
          </p:nvPr>
        </p:nvSpPr>
        <p:spPr>
          <a:xfrm>
            <a:off x="838200" y="1600200"/>
            <a:ext cx="7391400" cy="4572000"/>
          </a:xfrm>
        </p:spPr>
        <p:txBody>
          <a:bodyPr rtlCol="0">
            <a:noAutofit/>
          </a:bodyPr>
          <a:lstStyle/>
          <a:p>
            <a:pPr marL="457200" indent="-457200" algn="l" fontAlgn="auto">
              <a:spcAft>
                <a:spcPts val="0"/>
              </a:spcAft>
              <a:buFont typeface="Arial" pitchFamily="34" charset="0"/>
              <a:buChar char="•"/>
              <a:defRPr/>
            </a:pPr>
            <a:r>
              <a:rPr lang="en-US" sz="2400" dirty="0" smtClean="0">
                <a:solidFill>
                  <a:schemeClr val="tx1"/>
                </a:solidFill>
                <a:latin typeface="Arial" pitchFamily="34" charset="0"/>
                <a:cs typeface="Arial" pitchFamily="34" charset="0"/>
              </a:rPr>
              <a:t>Discipline is important in following rules and ensuring a safe environment.</a:t>
            </a:r>
          </a:p>
          <a:p>
            <a:pPr marL="457200" indent="-457200" algn="l">
              <a:buFont typeface="Arial" pitchFamily="34" charset="0"/>
              <a:buChar char="•"/>
              <a:defRPr/>
            </a:pPr>
            <a:r>
              <a:rPr lang="en-US" sz="2400" dirty="0">
                <a:solidFill>
                  <a:schemeClr val="tx1"/>
                </a:solidFill>
                <a:latin typeface="Arial" pitchFamily="34" charset="0"/>
                <a:cs typeface="Arial" pitchFamily="34" charset="0"/>
              </a:rPr>
              <a:t>Administered according to AHG values.</a:t>
            </a:r>
          </a:p>
          <a:p>
            <a:pPr marL="457200" indent="-457200" algn="l">
              <a:buFont typeface="Arial" pitchFamily="34" charset="0"/>
              <a:buChar char="•"/>
              <a:defRPr/>
            </a:pPr>
            <a:r>
              <a:rPr lang="en-US" sz="2400" dirty="0" smtClean="0">
                <a:solidFill>
                  <a:schemeClr val="tx1"/>
                </a:solidFill>
                <a:latin typeface="Arial" pitchFamily="34" charset="0"/>
                <a:cs typeface="Arial" pitchFamily="34" charset="0"/>
              </a:rPr>
              <a:t>All discipline should remain constructive and positive. </a:t>
            </a:r>
          </a:p>
          <a:p>
            <a:pPr marL="457200" indent="-457200" algn="l">
              <a:buFont typeface="Arial" pitchFamily="34" charset="0"/>
              <a:buChar char="•"/>
              <a:defRPr/>
            </a:pPr>
            <a:r>
              <a:rPr lang="en-US" sz="2400" dirty="0" smtClean="0">
                <a:solidFill>
                  <a:schemeClr val="tx1"/>
                </a:solidFill>
                <a:latin typeface="Arial" pitchFamily="34" charset="0"/>
                <a:cs typeface="Arial" pitchFamily="34" charset="0"/>
              </a:rPr>
              <a:t>Under</a:t>
            </a:r>
            <a:r>
              <a:rPr lang="en-US" sz="2400" b="1" dirty="0" smtClean="0">
                <a:solidFill>
                  <a:schemeClr val="tx1"/>
                </a:solidFill>
                <a:latin typeface="Arial" pitchFamily="34" charset="0"/>
                <a:cs typeface="Arial" pitchFamily="34" charset="0"/>
              </a:rPr>
              <a:t> NO</a:t>
            </a:r>
            <a:r>
              <a:rPr lang="en-US" sz="2400" dirty="0" smtClean="0">
                <a:solidFill>
                  <a:schemeClr val="tx1"/>
                </a:solidFill>
                <a:latin typeface="Arial" pitchFamily="34" charset="0"/>
                <a:cs typeface="Arial" pitchFamily="34" charset="0"/>
              </a:rPr>
              <a:t> circumstances is physical punishment to be used.</a:t>
            </a:r>
          </a:p>
          <a:p>
            <a:pPr marL="457200" indent="-457200" algn="l">
              <a:buFont typeface="Arial" pitchFamily="34" charset="0"/>
              <a:buChar char="•"/>
              <a:defRPr/>
            </a:pPr>
            <a:r>
              <a:rPr lang="en-US" sz="2400" dirty="0">
                <a:solidFill>
                  <a:schemeClr val="tx1"/>
                </a:solidFill>
                <a:latin typeface="Arial" pitchFamily="34" charset="0"/>
                <a:cs typeface="Arial" pitchFamily="34" charset="0"/>
              </a:rPr>
              <a:t>Discipline should occur in the presence of an adult witness</a:t>
            </a:r>
            <a:r>
              <a:rPr lang="en-US" sz="2400" dirty="0" smtClean="0">
                <a:solidFill>
                  <a:schemeClr val="tx1"/>
                </a:solidFill>
                <a:latin typeface="Arial" pitchFamily="34" charset="0"/>
                <a:cs typeface="Arial" pitchFamily="34" charset="0"/>
              </a:rPr>
              <a:t>.</a:t>
            </a:r>
          </a:p>
          <a:p>
            <a:pPr marL="457200" indent="-457200" algn="l">
              <a:buFont typeface="Arial" pitchFamily="34" charset="0"/>
              <a:buChar char="•"/>
              <a:defRPr/>
            </a:pPr>
            <a:r>
              <a:rPr lang="en-US" sz="2400" dirty="0" smtClean="0">
                <a:solidFill>
                  <a:schemeClr val="tx1"/>
                </a:solidFill>
                <a:latin typeface="Arial" pitchFamily="34" charset="0"/>
                <a:cs typeface="Arial" pitchFamily="34" charset="0"/>
              </a:rPr>
              <a:t>Each Troop should develop a Troop Discipline Policy.</a:t>
            </a:r>
          </a:p>
          <a:p>
            <a:pPr fontAlgn="auto">
              <a:spcAft>
                <a:spcPts val="0"/>
              </a:spcAft>
              <a:buFont typeface="Arial" pitchFamily="34" charset="0"/>
              <a:buNone/>
              <a:defRPr/>
            </a:pPr>
            <a:endParaRPr lang="en-US" dirty="0">
              <a:solidFill>
                <a:schemeClr val="tx1"/>
              </a:solidFill>
            </a:endParaRPr>
          </a:p>
        </p:txBody>
      </p:sp>
    </p:spTree>
    <p:extLst>
      <p:ext uri="{BB962C8B-B14F-4D97-AF65-F5344CB8AC3E}">
        <p14:creationId xmlns:p14="http://schemas.microsoft.com/office/powerpoint/2010/main" val="2442302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422578" cy="1470025"/>
          </a:xfrm>
        </p:spPr>
        <p:txBody>
          <a:bodyPr/>
          <a:lstStyle/>
          <a:p>
            <a:r>
              <a:rPr lang="en-US" dirty="0" smtClean="0">
                <a:latin typeface="Arial Black" pitchFamily="34" charset="0"/>
              </a:rPr>
              <a:t>Troop Emergency Preparedness</a:t>
            </a:r>
            <a:endParaRPr lang="en-US" dirty="0">
              <a:latin typeface="Arial Black" pitchFamily="34" charset="0"/>
            </a:endParaRPr>
          </a:p>
        </p:txBody>
      </p:sp>
      <p:sp>
        <p:nvSpPr>
          <p:cNvPr id="3" name="Subtitle 2"/>
          <p:cNvSpPr>
            <a:spLocks noGrp="1"/>
          </p:cNvSpPr>
          <p:nvPr>
            <p:ph type="subTitle" idx="1"/>
          </p:nvPr>
        </p:nvSpPr>
        <p:spPr>
          <a:xfrm>
            <a:off x="609601" y="1828800"/>
            <a:ext cx="7927132" cy="4648200"/>
          </a:xfrm>
        </p:spPr>
        <p:txBody>
          <a:bodyPr>
            <a:noAutofit/>
          </a:bodyPr>
          <a:lstStyle/>
          <a:p>
            <a:pPr marL="274320" indent="-274320" algn="l">
              <a:lnSpc>
                <a:spcPct val="110000"/>
              </a:lnSpc>
              <a:spcBef>
                <a:spcPts val="0"/>
              </a:spcBef>
              <a:spcAft>
                <a:spcPts val="1800"/>
              </a:spcAft>
              <a:buFont typeface="Arial" pitchFamily="34" charset="0"/>
              <a:buChar char="•"/>
            </a:pPr>
            <a:r>
              <a:rPr lang="en-US" sz="2400" dirty="0" smtClean="0">
                <a:solidFill>
                  <a:schemeClr val="tx1"/>
                </a:solidFill>
                <a:latin typeface="Arial" pitchFamily="34" charset="0"/>
                <a:cs typeface="Arial" pitchFamily="34" charset="0"/>
              </a:rPr>
              <a:t>Emergency Plans should be specific to each activity</a:t>
            </a:r>
          </a:p>
          <a:p>
            <a:pPr marL="274320" indent="-274320" algn="l">
              <a:lnSpc>
                <a:spcPct val="110000"/>
              </a:lnSpc>
              <a:spcBef>
                <a:spcPts val="0"/>
              </a:spcBef>
              <a:spcAft>
                <a:spcPts val="1800"/>
              </a:spcAft>
              <a:buFont typeface="Arial" pitchFamily="34" charset="0"/>
              <a:buChar char="•"/>
            </a:pPr>
            <a:r>
              <a:rPr lang="en-US" sz="2400" dirty="0" smtClean="0">
                <a:solidFill>
                  <a:schemeClr val="tx1"/>
                </a:solidFill>
                <a:latin typeface="Arial" pitchFamily="34" charset="0"/>
                <a:cs typeface="Arial" pitchFamily="34" charset="0"/>
              </a:rPr>
              <a:t>Emergency procedure plan included in the Troop Trip Packet</a:t>
            </a:r>
          </a:p>
          <a:p>
            <a:pPr marL="274320" indent="-274320" algn="l">
              <a:lnSpc>
                <a:spcPct val="110000"/>
              </a:lnSpc>
              <a:spcBef>
                <a:spcPts val="0"/>
              </a:spcBef>
              <a:spcAft>
                <a:spcPts val="1800"/>
              </a:spcAft>
              <a:buFont typeface="Arial" pitchFamily="34" charset="0"/>
              <a:buChar char="•"/>
            </a:pPr>
            <a:r>
              <a:rPr lang="en-US" sz="2400" dirty="0" smtClean="0">
                <a:solidFill>
                  <a:schemeClr val="tx1"/>
                </a:solidFill>
                <a:latin typeface="Arial" pitchFamily="34" charset="0"/>
                <a:cs typeface="Arial" pitchFamily="34" charset="0"/>
              </a:rPr>
              <a:t>Reporting of an Emergency – within 24 hours to AHG, Inc. Office</a:t>
            </a:r>
          </a:p>
          <a:p>
            <a:pPr marL="274320" indent="-274320" algn="l">
              <a:lnSpc>
                <a:spcPct val="110000"/>
              </a:lnSpc>
              <a:spcBef>
                <a:spcPts val="0"/>
              </a:spcBef>
              <a:spcAft>
                <a:spcPts val="1800"/>
              </a:spcAft>
              <a:buFont typeface="Arial" pitchFamily="34" charset="0"/>
              <a:buChar char="•"/>
            </a:pPr>
            <a:r>
              <a:rPr lang="en-US" sz="2400" dirty="0" smtClean="0">
                <a:solidFill>
                  <a:schemeClr val="tx1"/>
                </a:solidFill>
                <a:latin typeface="Arial" pitchFamily="34" charset="0"/>
                <a:cs typeface="Arial" pitchFamily="34" charset="0"/>
              </a:rPr>
              <a:t>Media inquiries directed to AHG, Inc. Office</a:t>
            </a:r>
            <a:endParaRPr lang="en-US"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202433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latin typeface="Arial Black" pitchFamily="34" charset="0"/>
              </a:rPr>
              <a:t>Security</a:t>
            </a:r>
            <a:endParaRPr lang="en-US" dirty="0">
              <a:latin typeface="Arial Black" pitchFamily="34" charset="0"/>
            </a:endParaRPr>
          </a:p>
        </p:txBody>
      </p:sp>
      <p:sp>
        <p:nvSpPr>
          <p:cNvPr id="3" name="Subtitle 2"/>
          <p:cNvSpPr>
            <a:spLocks noGrp="1"/>
          </p:cNvSpPr>
          <p:nvPr>
            <p:ph type="subTitle" idx="1"/>
          </p:nvPr>
        </p:nvSpPr>
        <p:spPr>
          <a:xfrm>
            <a:off x="2247900" y="1828800"/>
            <a:ext cx="4648200" cy="4572000"/>
          </a:xfrm>
        </p:spPr>
        <p:txBody>
          <a:bodyPr>
            <a:normAutofit/>
          </a:bodyPr>
          <a:lstStyle/>
          <a:p>
            <a:pPr marL="274320" indent="-274320" algn="l">
              <a:spcBef>
                <a:spcPts val="0"/>
              </a:spcBef>
              <a:spcAft>
                <a:spcPts val="1200"/>
              </a:spcAft>
              <a:buFont typeface="Arial" charset="0"/>
              <a:buChar char="•"/>
            </a:pPr>
            <a:r>
              <a:rPr lang="en-US" dirty="0" smtClean="0">
                <a:solidFill>
                  <a:schemeClr val="tx1"/>
                </a:solidFill>
                <a:latin typeface="Arial" pitchFamily="34" charset="0"/>
                <a:cs typeface="Arial" pitchFamily="34" charset="0"/>
              </a:rPr>
              <a:t>Buddy System</a:t>
            </a:r>
          </a:p>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Head Counts</a:t>
            </a:r>
          </a:p>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Lost Plan</a:t>
            </a:r>
          </a:p>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Telephone Location</a:t>
            </a:r>
          </a:p>
          <a:p>
            <a:pPr marL="274320" indent="-274320" algn="l">
              <a:spcBef>
                <a:spcPts val="0"/>
              </a:spcBef>
              <a:spcAft>
                <a:spcPts val="1200"/>
              </a:spcAft>
              <a:buFont typeface="Arial" charset="0"/>
              <a:buChar char="•"/>
            </a:pPr>
            <a:r>
              <a:rPr lang="en-US" dirty="0" smtClean="0">
                <a:solidFill>
                  <a:schemeClr val="tx1"/>
                </a:solidFill>
                <a:latin typeface="Arial" pitchFamily="34" charset="0"/>
                <a:cs typeface="Arial" pitchFamily="34" charset="0"/>
              </a:rPr>
              <a:t>Unfamiliar faces</a:t>
            </a:r>
          </a:p>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Restrooms</a:t>
            </a:r>
          </a:p>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Release Procedures</a:t>
            </a:r>
            <a:endParaRPr lang="en-US"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latin typeface="Arial Black" pitchFamily="34" charset="0"/>
              </a:rPr>
              <a:t>First-Aid</a:t>
            </a:r>
            <a:endParaRPr lang="en-US" dirty="0">
              <a:latin typeface="Arial Black" pitchFamily="34" charset="0"/>
            </a:endParaRPr>
          </a:p>
        </p:txBody>
      </p:sp>
      <p:sp>
        <p:nvSpPr>
          <p:cNvPr id="3" name="Subtitle 2"/>
          <p:cNvSpPr>
            <a:spLocks noGrp="1"/>
          </p:cNvSpPr>
          <p:nvPr>
            <p:ph type="subTitle" idx="1"/>
          </p:nvPr>
        </p:nvSpPr>
        <p:spPr>
          <a:xfrm>
            <a:off x="876300" y="1828800"/>
            <a:ext cx="7391400" cy="4572000"/>
          </a:xfrm>
        </p:spPr>
        <p:txBody>
          <a:bodyPr numCol="1">
            <a:normAutofit/>
          </a:bodyPr>
          <a:lstStyle/>
          <a:p>
            <a:pPr marL="274320" indent="-274320" algn="l">
              <a:lnSpc>
                <a:spcPct val="110000"/>
              </a:lnSpc>
              <a:spcBef>
                <a:spcPts val="0"/>
              </a:spcBef>
              <a:spcAft>
                <a:spcPts val="1200"/>
              </a:spcAft>
              <a:buFont typeface="Arial" charset="0"/>
              <a:buChar char="•"/>
            </a:pPr>
            <a:r>
              <a:rPr lang="en-US" dirty="0" smtClean="0">
                <a:solidFill>
                  <a:schemeClr val="tx1"/>
                </a:solidFill>
                <a:latin typeface="Arial" pitchFamily="34" charset="0"/>
                <a:cs typeface="Arial" pitchFamily="34" charset="0"/>
              </a:rPr>
              <a:t>All Unit Leaders are urged to become CPR and First-Aid certified</a:t>
            </a:r>
          </a:p>
          <a:p>
            <a:pPr marL="274320" indent="-274320" algn="l">
              <a:lnSpc>
                <a:spcPct val="110000"/>
              </a:lnSpc>
              <a:spcBef>
                <a:spcPts val="0"/>
              </a:spcBef>
              <a:spcAft>
                <a:spcPts val="1200"/>
              </a:spcAft>
              <a:buFont typeface="Arial" charset="0"/>
              <a:buChar char="•"/>
            </a:pPr>
            <a:r>
              <a:rPr lang="en-US" dirty="0" smtClean="0">
                <a:solidFill>
                  <a:schemeClr val="tx1"/>
                </a:solidFill>
                <a:latin typeface="Arial" pitchFamily="34" charset="0"/>
                <a:cs typeface="Arial" pitchFamily="34" charset="0"/>
              </a:rPr>
              <a:t>Designate an Adult Volunteer as the H&amp;S lead for each AHG activity</a:t>
            </a:r>
          </a:p>
          <a:p>
            <a:pPr marL="274320" indent="-274320" algn="l">
              <a:lnSpc>
                <a:spcPct val="110000"/>
              </a:lnSpc>
              <a:spcBef>
                <a:spcPts val="0"/>
              </a:spcBef>
              <a:spcAft>
                <a:spcPts val="1200"/>
              </a:spcAft>
              <a:buFont typeface="Arial" charset="0"/>
              <a:buChar char="•"/>
            </a:pPr>
            <a:r>
              <a:rPr lang="en-US" dirty="0" smtClean="0">
                <a:solidFill>
                  <a:schemeClr val="tx1"/>
                </a:solidFill>
                <a:latin typeface="Arial" pitchFamily="34" charset="0"/>
                <a:cs typeface="Arial" pitchFamily="34" charset="0"/>
              </a:rPr>
              <a:t>A First-Aid kit must be present at all AHG outings, camps, and meetings </a:t>
            </a:r>
          </a:p>
          <a:p>
            <a:pPr marL="274320" indent="-274320" algn="l">
              <a:lnSpc>
                <a:spcPct val="110000"/>
              </a:lnSpc>
              <a:spcBef>
                <a:spcPts val="0"/>
              </a:spcBef>
              <a:spcAft>
                <a:spcPts val="1200"/>
              </a:spcAft>
              <a:buFont typeface="Arial" charset="0"/>
              <a:buChar char="•"/>
            </a:pPr>
            <a:r>
              <a:rPr lang="en-US" dirty="0" smtClean="0">
                <a:solidFill>
                  <a:schemeClr val="tx1"/>
                </a:solidFill>
                <a:latin typeface="Arial" pitchFamily="34" charset="0"/>
                <a:cs typeface="Arial" pitchFamily="34" charset="0"/>
              </a:rPr>
              <a:t>Sample First Aid Kit</a:t>
            </a:r>
            <a:endParaRPr lang="en-US" dirty="0">
              <a:solidFill>
                <a:schemeClr val="tx1"/>
              </a:solidFill>
            </a:endParaRPr>
          </a:p>
        </p:txBody>
      </p:sp>
    </p:spTree>
    <p:extLst>
      <p:ext uri="{BB962C8B-B14F-4D97-AF65-F5344CB8AC3E}">
        <p14:creationId xmlns:p14="http://schemas.microsoft.com/office/powerpoint/2010/main" val="21204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smtClean="0">
                <a:latin typeface="Arial Black" pitchFamily="34" charset="0"/>
              </a:rPr>
              <a:t>Medication Policies</a:t>
            </a:r>
            <a:endParaRPr lang="en-US" dirty="0">
              <a:latin typeface="Arial Black" pitchFamily="34" charset="0"/>
            </a:endParaRPr>
          </a:p>
        </p:txBody>
      </p:sp>
      <p:sp>
        <p:nvSpPr>
          <p:cNvPr id="3" name="Subtitle 2"/>
          <p:cNvSpPr>
            <a:spLocks noGrp="1"/>
          </p:cNvSpPr>
          <p:nvPr>
            <p:ph type="subTitle" idx="1"/>
          </p:nvPr>
        </p:nvSpPr>
        <p:spPr>
          <a:xfrm>
            <a:off x="457200" y="1676400"/>
            <a:ext cx="6378860" cy="5029200"/>
          </a:xfrm>
        </p:spPr>
        <p:txBody>
          <a:bodyPr>
            <a:noAutofit/>
          </a:bodyPr>
          <a:lstStyle/>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Medical information is confidential.</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Designate a Troop Health &amp; Safety Lead.</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No girl may self medicate and keep over the counter medications  or prescriptions on their person.</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AHG policy does not mandate a Unit Leader dispense medication.</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Administration of medications:  follow instruction on Parent Permission Form &amp; Request for Medication Administration.</a:t>
            </a:r>
            <a:endParaRPr lang="en-US" sz="2400" dirty="0">
              <a:solidFill>
                <a:schemeClr val="tx1"/>
              </a:solidFill>
              <a:latin typeface="Arial" pitchFamily="34" charset="0"/>
              <a:cs typeface="Arial" pitchFamily="34" charset="0"/>
            </a:endParaRPr>
          </a:p>
        </p:txBody>
      </p:sp>
      <p:pic>
        <p:nvPicPr>
          <p:cNvPr id="6" name="Picture 8" descr="j0315447"/>
          <p:cNvPicPr>
            <a:picLocks noChangeAspect="1" noChangeArrowheads="1"/>
          </p:cNvPicPr>
          <p:nvPr/>
        </p:nvPicPr>
        <p:blipFill>
          <a:blip r:embed="rId3" cstate="print"/>
          <a:srcRect b="8842"/>
          <a:stretch>
            <a:fillRect/>
          </a:stretch>
        </p:blipFill>
        <p:spPr bwMode="auto">
          <a:xfrm>
            <a:off x="6836060" y="1828801"/>
            <a:ext cx="2087277" cy="2667000"/>
          </a:xfrm>
          <a:prstGeom prst="rect">
            <a:avLst/>
          </a:prstGeom>
          <a:noFill/>
        </p:spPr>
      </p:pic>
    </p:spTree>
    <p:extLst>
      <p:ext uri="{BB962C8B-B14F-4D97-AF65-F5344CB8AC3E}">
        <p14:creationId xmlns:p14="http://schemas.microsoft.com/office/powerpoint/2010/main" val="1766163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1470025"/>
          </a:xfrm>
        </p:spPr>
        <p:txBody>
          <a:bodyPr/>
          <a:lstStyle/>
          <a:p>
            <a:r>
              <a:rPr lang="en-US" dirty="0" smtClean="0">
                <a:latin typeface="Arial Black" pitchFamily="34" charset="0"/>
              </a:rPr>
              <a:t>Transportation Policies</a:t>
            </a:r>
            <a:endParaRPr lang="en-US" dirty="0">
              <a:latin typeface="Arial Black" pitchFamily="34" charset="0"/>
            </a:endParaRPr>
          </a:p>
        </p:txBody>
      </p:sp>
      <p:sp>
        <p:nvSpPr>
          <p:cNvPr id="3" name="Subtitle 2"/>
          <p:cNvSpPr>
            <a:spLocks noGrp="1"/>
          </p:cNvSpPr>
          <p:nvPr>
            <p:ph type="subTitle" idx="1"/>
          </p:nvPr>
        </p:nvSpPr>
        <p:spPr>
          <a:xfrm>
            <a:off x="1295400" y="1828800"/>
            <a:ext cx="6553200" cy="3429000"/>
          </a:xfrm>
        </p:spPr>
        <p:txBody>
          <a:bodyPr>
            <a:normAutofit/>
          </a:bodyPr>
          <a:lstStyle/>
          <a:p>
            <a:pPr marL="274320" indent="-274320" algn="l">
              <a:spcBef>
                <a:spcPts val="0"/>
              </a:spcBef>
              <a:spcAft>
                <a:spcPts val="1800"/>
              </a:spcAft>
              <a:buFont typeface="Arial" pitchFamily="34" charset="0"/>
              <a:buChar char="•"/>
            </a:pPr>
            <a:r>
              <a:rPr lang="en-US" dirty="0" smtClean="0">
                <a:solidFill>
                  <a:schemeClr val="tx1"/>
                </a:solidFill>
                <a:latin typeface="Arial" pitchFamily="34" charset="0"/>
                <a:cs typeface="Arial" pitchFamily="34" charset="0"/>
              </a:rPr>
              <a:t>Troop Transport Forms</a:t>
            </a:r>
          </a:p>
          <a:p>
            <a:pPr marL="274320" indent="-274320" algn="l">
              <a:spcBef>
                <a:spcPts val="0"/>
              </a:spcBef>
              <a:spcAft>
                <a:spcPts val="1800"/>
              </a:spcAft>
              <a:buFont typeface="Arial" pitchFamily="34" charset="0"/>
              <a:buChar char="•"/>
            </a:pPr>
            <a:r>
              <a:rPr lang="en-US" dirty="0" smtClean="0">
                <a:solidFill>
                  <a:schemeClr val="tx1"/>
                </a:solidFill>
                <a:latin typeface="Arial" pitchFamily="34" charset="0"/>
                <a:cs typeface="Arial" pitchFamily="34" charset="0"/>
              </a:rPr>
              <a:t>Unacceptable Moving Violations</a:t>
            </a:r>
          </a:p>
          <a:p>
            <a:pPr marL="274320" indent="-274320" algn="l">
              <a:spcBef>
                <a:spcPts val="0"/>
              </a:spcBef>
              <a:spcAft>
                <a:spcPts val="1800"/>
              </a:spcAft>
              <a:buFont typeface="Arial" pitchFamily="34" charset="0"/>
              <a:buChar char="•"/>
            </a:pPr>
            <a:r>
              <a:rPr lang="en-US" dirty="0" smtClean="0">
                <a:solidFill>
                  <a:schemeClr val="tx1"/>
                </a:solidFill>
                <a:latin typeface="Arial" pitchFamily="34" charset="0"/>
                <a:cs typeface="Arial" pitchFamily="34" charset="0"/>
              </a:rPr>
              <a:t>Girl/Volunteer ratios &amp; two deep leadership present during  transportation</a:t>
            </a:r>
          </a:p>
          <a:p>
            <a:pPr algn="l"/>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3632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143000"/>
          </a:xfrm>
        </p:spPr>
        <p:txBody>
          <a:bodyPr>
            <a:normAutofit fontScale="90000"/>
          </a:bodyPr>
          <a:lstStyle/>
          <a:p>
            <a:r>
              <a:rPr lang="en-US" dirty="0" smtClean="0">
                <a:latin typeface="Arial Black" pitchFamily="34" charset="0"/>
              </a:rPr>
              <a:t>Child Abuse Prevention Policy &amp; Procedure</a:t>
            </a:r>
            <a:endParaRPr lang="en-US" dirty="0">
              <a:latin typeface="Arial Black" pitchFamily="34" charset="0"/>
            </a:endParaRPr>
          </a:p>
        </p:txBody>
      </p:sp>
      <p:sp>
        <p:nvSpPr>
          <p:cNvPr id="3" name="Subtitle 2"/>
          <p:cNvSpPr>
            <a:spLocks noGrp="1"/>
          </p:cNvSpPr>
          <p:nvPr>
            <p:ph type="subTitle" idx="1"/>
          </p:nvPr>
        </p:nvSpPr>
        <p:spPr>
          <a:xfrm>
            <a:off x="1371600" y="2057400"/>
            <a:ext cx="6400800" cy="4038600"/>
          </a:xfrm>
        </p:spPr>
        <p:txBody>
          <a:bodyPr>
            <a:normAutofit/>
          </a:bodyPr>
          <a:lstStyle/>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Abuse may be emotional, physical and/or violent.</a:t>
            </a:r>
          </a:p>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If abuse is suspected, help is needed no matter the validity of the incident.</a:t>
            </a:r>
          </a:p>
          <a:p>
            <a:pPr marL="274320" indent="-274320" algn="l">
              <a:spcBef>
                <a:spcPts val="0"/>
              </a:spcBef>
              <a:spcAft>
                <a:spcPts val="1200"/>
              </a:spcAft>
              <a:buFont typeface="Arial" pitchFamily="34" charset="0"/>
              <a:buChar char="•"/>
            </a:pPr>
            <a:r>
              <a:rPr lang="en-US" dirty="0" smtClean="0">
                <a:solidFill>
                  <a:schemeClr val="tx1"/>
                </a:solidFill>
                <a:latin typeface="Arial" pitchFamily="34" charset="0"/>
                <a:cs typeface="Arial" pitchFamily="34" charset="0"/>
              </a:rPr>
              <a:t>Do not question the validity of the incident.</a:t>
            </a:r>
          </a:p>
          <a:p>
            <a:pPr algn="l"/>
            <a:endParaRPr lang="en-US"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143000"/>
          </a:xfrm>
        </p:spPr>
        <p:txBody>
          <a:bodyPr>
            <a:normAutofit fontScale="90000"/>
          </a:bodyPr>
          <a:lstStyle/>
          <a:p>
            <a:r>
              <a:rPr lang="en-US" dirty="0" smtClean="0">
                <a:latin typeface="Arial Black" pitchFamily="34" charset="0"/>
              </a:rPr>
              <a:t>Child Abuse Prevention Procedure</a:t>
            </a:r>
            <a:endParaRPr lang="en-US" dirty="0">
              <a:latin typeface="Arial Black" pitchFamily="34" charset="0"/>
            </a:endParaRPr>
          </a:p>
        </p:txBody>
      </p:sp>
      <p:sp>
        <p:nvSpPr>
          <p:cNvPr id="3" name="Subtitle 2"/>
          <p:cNvSpPr>
            <a:spLocks noGrp="1"/>
          </p:cNvSpPr>
          <p:nvPr>
            <p:ph type="subTitle" idx="1"/>
          </p:nvPr>
        </p:nvSpPr>
        <p:spPr>
          <a:xfrm>
            <a:off x="1447800" y="1828800"/>
            <a:ext cx="6248400" cy="4724400"/>
          </a:xfrm>
        </p:spPr>
        <p:txBody>
          <a:bodyPr>
            <a:noAutofit/>
          </a:bodyPr>
          <a:lstStyle/>
          <a:p>
            <a:pPr marL="274320" indent="-274320" algn="l">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Control emotions</a:t>
            </a:r>
          </a:p>
          <a:p>
            <a:pPr marL="274320" indent="-274320" algn="l">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Give support</a:t>
            </a:r>
          </a:p>
          <a:p>
            <a:pPr marL="274320" indent="-274320" algn="l">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Get information about the incident</a:t>
            </a:r>
          </a:p>
          <a:p>
            <a:pPr marL="274320" indent="-274320" algn="l">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Seek medical assistance</a:t>
            </a:r>
          </a:p>
          <a:p>
            <a:pPr marL="274320" indent="-274320" algn="l">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Contact the appropriate social service agency &amp; police immediately</a:t>
            </a:r>
          </a:p>
          <a:p>
            <a:pPr marL="274320" indent="-274320" algn="l">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File Incident Report with AHG, Inc. Office</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25358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143000"/>
          </a:xfrm>
        </p:spPr>
        <p:txBody>
          <a:bodyPr>
            <a:normAutofit/>
          </a:bodyPr>
          <a:lstStyle/>
          <a:p>
            <a:r>
              <a:rPr lang="en-US" sz="3200" dirty="0" smtClean="0">
                <a:latin typeface="Arial Black" pitchFamily="34" charset="0"/>
              </a:rPr>
              <a:t>AHG Standards for Maintaining A Healthy and Safe Environment</a:t>
            </a:r>
            <a:endParaRPr lang="en-US" sz="3200" dirty="0">
              <a:latin typeface="Arial Black" pitchFamily="34" charset="0"/>
            </a:endParaRPr>
          </a:p>
        </p:txBody>
      </p:sp>
      <p:sp>
        <p:nvSpPr>
          <p:cNvPr id="3" name="Subtitle 2"/>
          <p:cNvSpPr>
            <a:spLocks noGrp="1"/>
          </p:cNvSpPr>
          <p:nvPr>
            <p:ph type="subTitle" idx="1"/>
          </p:nvPr>
        </p:nvSpPr>
        <p:spPr>
          <a:xfrm>
            <a:off x="1219200" y="1752600"/>
            <a:ext cx="6743700" cy="4724400"/>
          </a:xfrm>
        </p:spPr>
        <p:txBody>
          <a:bodyPr>
            <a:normAutofit/>
          </a:bodyPr>
          <a:lstStyle/>
          <a:p>
            <a:pPr algn="l">
              <a:lnSpc>
                <a:spcPct val="120000"/>
              </a:lnSpc>
              <a:spcBef>
                <a:spcPts val="0"/>
              </a:spcBef>
              <a:spcAft>
                <a:spcPts val="1800"/>
              </a:spcAft>
            </a:pPr>
            <a:r>
              <a:rPr lang="en-US" u="sng" dirty="0" smtClean="0">
                <a:solidFill>
                  <a:schemeClr val="tx1"/>
                </a:solidFill>
                <a:latin typeface="Arial" pitchFamily="34" charset="0"/>
                <a:cs typeface="Arial" pitchFamily="34" charset="0"/>
              </a:rPr>
              <a:t>Primary Troop Adult Volunteers</a:t>
            </a:r>
          </a:p>
          <a:p>
            <a:pPr marL="514350" lvl="1" indent="-514350" algn="l">
              <a:lnSpc>
                <a:spcPct val="120000"/>
              </a:lnSpc>
              <a:spcBef>
                <a:spcPts val="0"/>
              </a:spcBef>
              <a:spcAft>
                <a:spcPts val="600"/>
              </a:spcAft>
              <a:buFont typeface="+mj-lt"/>
              <a:buAutoNum type="arabicPeriod"/>
            </a:pPr>
            <a:r>
              <a:rPr lang="en-US" dirty="0" smtClean="0">
                <a:solidFill>
                  <a:schemeClr val="tx1"/>
                </a:solidFill>
                <a:latin typeface="Arial" pitchFamily="34" charset="0"/>
                <a:cs typeface="Arial" pitchFamily="34" charset="0"/>
              </a:rPr>
              <a:t>Candidate interview &amp; application</a:t>
            </a:r>
          </a:p>
          <a:p>
            <a:pPr marL="514350" lvl="1" indent="-514350" algn="l">
              <a:lnSpc>
                <a:spcPct val="120000"/>
              </a:lnSpc>
              <a:spcBef>
                <a:spcPts val="0"/>
              </a:spcBef>
              <a:spcAft>
                <a:spcPts val="600"/>
              </a:spcAft>
              <a:buFont typeface="+mj-lt"/>
              <a:buAutoNum type="arabicPeriod"/>
            </a:pPr>
            <a:r>
              <a:rPr lang="en-US" dirty="0" smtClean="0">
                <a:solidFill>
                  <a:schemeClr val="tx1"/>
                </a:solidFill>
                <a:latin typeface="Arial" pitchFamily="34" charset="0"/>
                <a:cs typeface="Arial" pitchFamily="34" charset="0"/>
              </a:rPr>
              <a:t>Application processed &amp; criminal background check is performed</a:t>
            </a:r>
          </a:p>
          <a:p>
            <a:pPr marL="514350" lvl="1" indent="-514350" algn="l">
              <a:lnSpc>
                <a:spcPct val="120000"/>
              </a:lnSpc>
              <a:spcBef>
                <a:spcPts val="0"/>
              </a:spcBef>
              <a:spcAft>
                <a:spcPts val="600"/>
              </a:spcAft>
              <a:buFont typeface="+mj-lt"/>
              <a:buAutoNum type="arabicPeriod"/>
            </a:pPr>
            <a:r>
              <a:rPr lang="en-US" dirty="0" smtClean="0">
                <a:solidFill>
                  <a:schemeClr val="tx1"/>
                </a:solidFill>
                <a:latin typeface="Arial" pitchFamily="34" charset="0"/>
                <a:cs typeface="Arial" pitchFamily="34" charset="0"/>
              </a:rPr>
              <a:t>Approve or deny application based on background check</a:t>
            </a:r>
          </a:p>
          <a:p>
            <a:pPr marL="514350" lvl="1" indent="-514350" algn="l">
              <a:lnSpc>
                <a:spcPct val="120000"/>
              </a:lnSpc>
              <a:spcBef>
                <a:spcPts val="0"/>
              </a:spcBef>
              <a:spcAft>
                <a:spcPts val="600"/>
              </a:spcAft>
              <a:buFont typeface="+mj-lt"/>
              <a:buAutoNum type="arabicPeriod"/>
            </a:pPr>
            <a:r>
              <a:rPr lang="en-US" dirty="0" smtClean="0">
                <a:solidFill>
                  <a:schemeClr val="tx1"/>
                </a:solidFill>
                <a:latin typeface="Arial" pitchFamily="34" charset="0"/>
                <a:cs typeface="Arial" pitchFamily="34" charset="0"/>
              </a:rPr>
              <a:t>Verify references</a:t>
            </a:r>
          </a:p>
        </p:txBody>
      </p:sp>
    </p:spTree>
    <p:extLst>
      <p:ext uri="{BB962C8B-B14F-4D97-AF65-F5344CB8AC3E}">
        <p14:creationId xmlns:p14="http://schemas.microsoft.com/office/powerpoint/2010/main" val="323772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52400"/>
            <a:ext cx="7848600" cy="1470025"/>
          </a:xfrm>
        </p:spPr>
        <p:txBody>
          <a:bodyPr/>
          <a:lstStyle/>
          <a:p>
            <a:r>
              <a:rPr lang="en-US" dirty="0" smtClean="0">
                <a:latin typeface="Arial Black" pitchFamily="34" charset="0"/>
              </a:rPr>
              <a:t>Health &amp; Safety Standards</a:t>
            </a:r>
            <a:endParaRPr lang="en-US" dirty="0">
              <a:latin typeface="Arial Black" pitchFamily="34" charset="0"/>
            </a:endParaRPr>
          </a:p>
        </p:txBody>
      </p:sp>
      <p:sp>
        <p:nvSpPr>
          <p:cNvPr id="3" name="Subtitle 2"/>
          <p:cNvSpPr>
            <a:spLocks noGrp="1"/>
          </p:cNvSpPr>
          <p:nvPr>
            <p:ph type="subTitle" idx="1"/>
          </p:nvPr>
        </p:nvSpPr>
        <p:spPr>
          <a:xfrm>
            <a:off x="457200" y="1828800"/>
            <a:ext cx="6096000" cy="4724400"/>
          </a:xfrm>
        </p:spPr>
        <p:txBody>
          <a:bodyPr>
            <a:noAutofit/>
          </a:bodyPr>
          <a:lstStyle/>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Qualified Leaders/Volunteers as health and safety role models</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Planning</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Communication</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Safe area</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Buddy system</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Awareness of physical fitness and skill level of participants</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Safe, maintained equipment</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Weather check</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First-aid and CPR resources</a:t>
            </a:r>
          </a:p>
          <a:p>
            <a:pPr marL="274320" indent="-274320" algn="l">
              <a:lnSpc>
                <a:spcPct val="120000"/>
              </a:lnSpc>
              <a:spcBef>
                <a:spcPts val="0"/>
              </a:spcBef>
              <a:spcAft>
                <a:spcPts val="600"/>
              </a:spcAft>
              <a:buFont typeface="Arial" charset="0"/>
              <a:buChar char="•"/>
            </a:pPr>
            <a:r>
              <a:rPr lang="en-US" sz="1800" dirty="0" smtClean="0">
                <a:solidFill>
                  <a:schemeClr val="tx1"/>
                </a:solidFill>
                <a:latin typeface="Arial" pitchFamily="34" charset="0"/>
                <a:cs typeface="Arial" pitchFamily="34" charset="0"/>
              </a:rPr>
              <a:t>Discipline, control and respect</a:t>
            </a:r>
            <a:endParaRPr lang="en-US" sz="1800" dirty="0">
              <a:solidFill>
                <a:schemeClr val="tx1"/>
              </a:solidFill>
            </a:endParaRPr>
          </a:p>
        </p:txBody>
      </p:sp>
      <p:pic>
        <p:nvPicPr>
          <p:cNvPr id="6" name="Picture 11" descr="IMG_3135"/>
          <p:cNvPicPr>
            <a:picLocks noChangeAspect="1" noChangeArrowheads="1"/>
          </p:cNvPicPr>
          <p:nvPr/>
        </p:nvPicPr>
        <p:blipFill>
          <a:blip r:embed="rId3" cstate="print"/>
          <a:srcRect/>
          <a:stretch>
            <a:fillRect/>
          </a:stretch>
        </p:blipFill>
        <p:spPr bwMode="auto">
          <a:xfrm>
            <a:off x="7010400" y="1828800"/>
            <a:ext cx="1757363" cy="3429000"/>
          </a:xfrm>
          <a:prstGeom prst="rect">
            <a:avLst/>
          </a:prstGeom>
          <a:noFill/>
        </p:spPr>
      </p:pic>
    </p:spTree>
    <p:extLst>
      <p:ext uri="{BB962C8B-B14F-4D97-AF65-F5344CB8AC3E}">
        <p14:creationId xmlns:p14="http://schemas.microsoft.com/office/powerpoint/2010/main" val="1560914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143000"/>
          </a:xfrm>
        </p:spPr>
        <p:txBody>
          <a:bodyPr>
            <a:normAutofit/>
          </a:bodyPr>
          <a:lstStyle/>
          <a:p>
            <a:r>
              <a:rPr lang="en-US" sz="3200" dirty="0" smtClean="0">
                <a:latin typeface="Arial Black" pitchFamily="34" charset="0"/>
              </a:rPr>
              <a:t>AHG Standards for Maintaining A Healthy and Safe Environment</a:t>
            </a:r>
            <a:endParaRPr lang="en-US" sz="3200" dirty="0">
              <a:latin typeface="Arial Black" pitchFamily="34" charset="0"/>
            </a:endParaRPr>
          </a:p>
        </p:txBody>
      </p:sp>
      <p:sp>
        <p:nvSpPr>
          <p:cNvPr id="3" name="Subtitle 2"/>
          <p:cNvSpPr>
            <a:spLocks noGrp="1"/>
          </p:cNvSpPr>
          <p:nvPr>
            <p:ph type="subTitle" idx="1"/>
          </p:nvPr>
        </p:nvSpPr>
        <p:spPr>
          <a:xfrm>
            <a:off x="1219200" y="1752600"/>
            <a:ext cx="6743700" cy="4724400"/>
          </a:xfrm>
        </p:spPr>
        <p:txBody>
          <a:bodyPr>
            <a:normAutofit/>
          </a:bodyPr>
          <a:lstStyle/>
          <a:p>
            <a:pPr algn="l">
              <a:lnSpc>
                <a:spcPct val="120000"/>
              </a:lnSpc>
              <a:spcBef>
                <a:spcPts val="0"/>
              </a:spcBef>
              <a:spcAft>
                <a:spcPts val="1800"/>
              </a:spcAft>
            </a:pPr>
            <a:r>
              <a:rPr lang="en-US" u="sng" dirty="0" smtClean="0">
                <a:solidFill>
                  <a:schemeClr val="tx1"/>
                </a:solidFill>
                <a:latin typeface="Arial" pitchFamily="34" charset="0"/>
                <a:cs typeface="Arial" pitchFamily="34" charset="0"/>
              </a:rPr>
              <a:t>Primary Troop Adult Volunteers</a:t>
            </a:r>
          </a:p>
          <a:p>
            <a:pPr marL="514350" lvl="1" indent="-514350" algn="l">
              <a:lnSpc>
                <a:spcPct val="120000"/>
              </a:lnSpc>
              <a:spcBef>
                <a:spcPts val="0"/>
              </a:spcBef>
              <a:spcAft>
                <a:spcPts val="600"/>
              </a:spcAft>
              <a:buFont typeface="+mj-lt"/>
              <a:buAutoNum type="arabicPeriod" startAt="5"/>
            </a:pPr>
            <a:r>
              <a:rPr lang="en-US" dirty="0" smtClean="0">
                <a:solidFill>
                  <a:schemeClr val="tx1"/>
                </a:solidFill>
                <a:latin typeface="Arial" pitchFamily="34" charset="0"/>
                <a:cs typeface="Arial" pitchFamily="34" charset="0"/>
              </a:rPr>
              <a:t>Conduct an in-person interview</a:t>
            </a:r>
          </a:p>
          <a:p>
            <a:pPr marL="514350" lvl="1" indent="-514350" algn="l">
              <a:lnSpc>
                <a:spcPct val="120000"/>
              </a:lnSpc>
              <a:spcBef>
                <a:spcPts val="0"/>
              </a:spcBef>
              <a:spcAft>
                <a:spcPts val="600"/>
              </a:spcAft>
              <a:buFont typeface="+mj-lt"/>
              <a:buAutoNum type="arabicPeriod" startAt="5"/>
            </a:pPr>
            <a:r>
              <a:rPr lang="en-US" dirty="0" smtClean="0">
                <a:solidFill>
                  <a:schemeClr val="tx1"/>
                </a:solidFill>
                <a:latin typeface="Arial" pitchFamily="34" charset="0"/>
                <a:cs typeface="Arial" pitchFamily="34" charset="0"/>
              </a:rPr>
              <a:t>Select position based on gifts and talents of individual</a:t>
            </a:r>
          </a:p>
          <a:p>
            <a:pPr marL="514350" lvl="1" indent="-514350" algn="l">
              <a:lnSpc>
                <a:spcPct val="120000"/>
              </a:lnSpc>
              <a:spcBef>
                <a:spcPts val="0"/>
              </a:spcBef>
              <a:spcAft>
                <a:spcPts val="600"/>
              </a:spcAft>
              <a:buFont typeface="+mj-lt"/>
              <a:buAutoNum type="arabicPeriod" startAt="5"/>
            </a:pPr>
            <a:r>
              <a:rPr lang="en-US" dirty="0" smtClean="0">
                <a:solidFill>
                  <a:schemeClr val="tx1"/>
                </a:solidFill>
                <a:latin typeface="Arial" pitchFamily="34" charset="0"/>
                <a:cs typeface="Arial" pitchFamily="34" charset="0"/>
              </a:rPr>
              <a:t>Register and have the Ministry Agreement signed</a:t>
            </a:r>
          </a:p>
        </p:txBody>
      </p:sp>
    </p:spTree>
    <p:extLst>
      <p:ext uri="{BB962C8B-B14F-4D97-AF65-F5344CB8AC3E}">
        <p14:creationId xmlns:p14="http://schemas.microsoft.com/office/powerpoint/2010/main" val="3187792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1143000"/>
          </a:xfrm>
        </p:spPr>
        <p:txBody>
          <a:bodyPr>
            <a:normAutofit/>
          </a:bodyPr>
          <a:lstStyle/>
          <a:p>
            <a:r>
              <a:rPr lang="en-US" sz="3200" dirty="0" smtClean="0">
                <a:latin typeface="Arial Black" pitchFamily="34" charset="0"/>
              </a:rPr>
              <a:t>AHG Standards for Maintaining A Healthy and Safe Environment</a:t>
            </a:r>
            <a:endParaRPr lang="en-US" sz="3200" dirty="0">
              <a:latin typeface="Arial Black" pitchFamily="34" charset="0"/>
            </a:endParaRPr>
          </a:p>
        </p:txBody>
      </p:sp>
      <p:sp>
        <p:nvSpPr>
          <p:cNvPr id="3" name="Subtitle 2"/>
          <p:cNvSpPr>
            <a:spLocks noGrp="1"/>
          </p:cNvSpPr>
          <p:nvPr>
            <p:ph type="subTitle" idx="1"/>
          </p:nvPr>
        </p:nvSpPr>
        <p:spPr>
          <a:xfrm>
            <a:off x="762000" y="1828800"/>
            <a:ext cx="7620000" cy="4648200"/>
          </a:xfrm>
        </p:spPr>
        <p:txBody>
          <a:bodyPr>
            <a:noAutofit/>
          </a:bodyPr>
          <a:lstStyle/>
          <a:p>
            <a:pPr algn="l">
              <a:lnSpc>
                <a:spcPct val="110000"/>
              </a:lnSpc>
              <a:spcBef>
                <a:spcPts val="0"/>
              </a:spcBef>
              <a:spcAft>
                <a:spcPts val="1800"/>
              </a:spcAft>
            </a:pPr>
            <a:r>
              <a:rPr lang="en-US" sz="2800" u="sng" dirty="0" smtClean="0">
                <a:solidFill>
                  <a:schemeClr val="tx1"/>
                </a:solidFill>
                <a:latin typeface="Arial" pitchFamily="34" charset="0"/>
                <a:cs typeface="Arial" pitchFamily="34" charset="0"/>
              </a:rPr>
              <a:t>Secondary Troop Adult Volunteers</a:t>
            </a:r>
          </a:p>
          <a:p>
            <a:pPr marL="457200" indent="-457200" algn="l">
              <a:lnSpc>
                <a:spcPct val="120000"/>
              </a:lnSpc>
              <a:spcBef>
                <a:spcPts val="0"/>
              </a:spcBef>
              <a:spcAft>
                <a:spcPts val="1200"/>
              </a:spcAft>
              <a:buFont typeface="+mj-lt"/>
              <a:buAutoNum type="arabicPeriod"/>
            </a:pPr>
            <a:r>
              <a:rPr lang="en-US" sz="2800" dirty="0" smtClean="0">
                <a:solidFill>
                  <a:schemeClr val="tx1"/>
                </a:solidFill>
                <a:latin typeface="Arial" pitchFamily="34" charset="0"/>
                <a:cs typeface="Arial" pitchFamily="34" charset="0"/>
              </a:rPr>
              <a:t>Complete the AHG Adult Volunteer Application &amp; criminal background check authorization</a:t>
            </a:r>
          </a:p>
          <a:p>
            <a:pPr marL="457200" indent="-457200" algn="l">
              <a:lnSpc>
                <a:spcPct val="120000"/>
              </a:lnSpc>
              <a:spcBef>
                <a:spcPts val="0"/>
              </a:spcBef>
              <a:spcAft>
                <a:spcPts val="1200"/>
              </a:spcAft>
              <a:buFont typeface="+mj-lt"/>
              <a:buAutoNum type="arabicPeriod"/>
            </a:pPr>
            <a:r>
              <a:rPr lang="en-US" sz="2800" dirty="0" smtClean="0">
                <a:solidFill>
                  <a:schemeClr val="tx1"/>
                </a:solidFill>
                <a:latin typeface="Arial" pitchFamily="34" charset="0"/>
                <a:cs typeface="Arial" pitchFamily="34" charset="0"/>
              </a:rPr>
              <a:t>Process the Criminal Background Check</a:t>
            </a:r>
          </a:p>
          <a:p>
            <a:pPr marL="457200" indent="-457200" algn="l">
              <a:lnSpc>
                <a:spcPct val="120000"/>
              </a:lnSpc>
              <a:spcBef>
                <a:spcPts val="0"/>
              </a:spcBef>
              <a:spcAft>
                <a:spcPts val="1200"/>
              </a:spcAft>
              <a:buFont typeface="+mj-lt"/>
              <a:buAutoNum type="arabicPeriod"/>
            </a:pPr>
            <a:r>
              <a:rPr lang="en-US" sz="2800" dirty="0" smtClean="0">
                <a:solidFill>
                  <a:schemeClr val="tx1"/>
                </a:solidFill>
                <a:latin typeface="Arial" pitchFamily="34" charset="0"/>
                <a:cs typeface="Arial" pitchFamily="34" charset="0"/>
              </a:rPr>
              <a:t>Approve/Disapprove Application</a:t>
            </a:r>
          </a:p>
          <a:p>
            <a:pPr marL="457200" indent="-457200" algn="l">
              <a:lnSpc>
                <a:spcPct val="120000"/>
              </a:lnSpc>
              <a:spcBef>
                <a:spcPts val="0"/>
              </a:spcBef>
              <a:spcAft>
                <a:spcPts val="1200"/>
              </a:spcAft>
              <a:buFont typeface="+mj-lt"/>
              <a:buAutoNum type="arabicPeriod"/>
            </a:pPr>
            <a:r>
              <a:rPr lang="en-US" sz="2800" dirty="0" smtClean="0">
                <a:solidFill>
                  <a:schemeClr val="tx1"/>
                </a:solidFill>
                <a:latin typeface="Arial" pitchFamily="34" charset="0"/>
                <a:cs typeface="Arial" pitchFamily="34" charset="0"/>
              </a:rPr>
              <a:t>Notify candidate</a:t>
            </a:r>
          </a:p>
        </p:txBody>
      </p:sp>
    </p:spTree>
    <p:extLst>
      <p:ext uri="{BB962C8B-B14F-4D97-AF65-F5344CB8AC3E}">
        <p14:creationId xmlns:p14="http://schemas.microsoft.com/office/powerpoint/2010/main" val="4163560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0"/>
            <a:ext cx="8458200" cy="1470025"/>
          </a:xfrm>
        </p:spPr>
        <p:txBody>
          <a:bodyPr/>
          <a:lstStyle/>
          <a:p>
            <a:r>
              <a:rPr lang="en-US" dirty="0" smtClean="0">
                <a:latin typeface="Arial Black" pitchFamily="34" charset="0"/>
              </a:rPr>
              <a:t>Natural Disaster Procedures</a:t>
            </a:r>
            <a:endParaRPr lang="en-US" dirty="0">
              <a:latin typeface="Arial Black" pitchFamily="34" charset="0"/>
            </a:endParaRPr>
          </a:p>
        </p:txBody>
      </p:sp>
      <p:sp>
        <p:nvSpPr>
          <p:cNvPr id="3" name="Subtitle 2"/>
          <p:cNvSpPr>
            <a:spLocks noGrp="1"/>
          </p:cNvSpPr>
          <p:nvPr>
            <p:ph type="subTitle" idx="1"/>
          </p:nvPr>
        </p:nvSpPr>
        <p:spPr>
          <a:xfrm>
            <a:off x="1447800" y="1828800"/>
            <a:ext cx="6248400" cy="5029200"/>
          </a:xfrm>
        </p:spPr>
        <p:txBody>
          <a:bodyPr>
            <a:noAutofit/>
          </a:bodyPr>
          <a:lstStyle/>
          <a:p>
            <a:pPr marL="274320" indent="-274320" algn="l">
              <a:spcBef>
                <a:spcPts val="0"/>
              </a:spcBef>
              <a:spcAft>
                <a:spcPts val="1200"/>
              </a:spcAft>
              <a:buFont typeface="Arial" charset="0"/>
              <a:buChar char="•"/>
            </a:pPr>
            <a:r>
              <a:rPr lang="en-US" sz="2800" dirty="0" smtClean="0">
                <a:solidFill>
                  <a:schemeClr val="tx1"/>
                </a:solidFill>
              </a:rPr>
              <a:t>Be aware of local weather forecasts</a:t>
            </a:r>
          </a:p>
          <a:p>
            <a:pPr marL="274320" indent="-274320" algn="l">
              <a:spcBef>
                <a:spcPts val="0"/>
              </a:spcBef>
              <a:spcAft>
                <a:spcPts val="1200"/>
              </a:spcAft>
              <a:buFont typeface="Arial" charset="0"/>
              <a:buChar char="•"/>
            </a:pPr>
            <a:r>
              <a:rPr lang="en-US" sz="2800" dirty="0" smtClean="0">
                <a:solidFill>
                  <a:schemeClr val="tx1"/>
                </a:solidFill>
              </a:rPr>
              <a:t>Utilize a battery operated weather band radio</a:t>
            </a:r>
          </a:p>
          <a:p>
            <a:pPr marL="274320" indent="-274320" algn="l">
              <a:spcBef>
                <a:spcPts val="0"/>
              </a:spcBef>
              <a:spcAft>
                <a:spcPts val="1200"/>
              </a:spcAft>
              <a:buFont typeface="Arial" charset="0"/>
              <a:buChar char="•"/>
            </a:pPr>
            <a:r>
              <a:rPr lang="en-US" sz="2800" dirty="0" smtClean="0">
                <a:solidFill>
                  <a:schemeClr val="tx1"/>
                </a:solidFill>
              </a:rPr>
              <a:t>Everyone involved aware of emergency plan procedures</a:t>
            </a:r>
          </a:p>
          <a:p>
            <a:pPr marL="274320" indent="-274320" algn="l">
              <a:spcBef>
                <a:spcPts val="0"/>
              </a:spcBef>
              <a:spcAft>
                <a:spcPts val="1200"/>
              </a:spcAft>
              <a:buFont typeface="Arial" charset="0"/>
              <a:buChar char="•"/>
            </a:pPr>
            <a:r>
              <a:rPr lang="en-US" sz="2800" dirty="0" smtClean="0">
                <a:solidFill>
                  <a:schemeClr val="tx1"/>
                </a:solidFill>
              </a:rPr>
              <a:t>Understand &amp; obey emergency siren systems</a:t>
            </a:r>
          </a:p>
          <a:p>
            <a:pPr marL="274320" indent="-274320" algn="l">
              <a:spcBef>
                <a:spcPts val="0"/>
              </a:spcBef>
              <a:spcAft>
                <a:spcPts val="1200"/>
              </a:spcAft>
              <a:buFont typeface="Arial" charset="0"/>
              <a:buChar char="•"/>
            </a:pPr>
            <a:r>
              <a:rPr lang="en-US" sz="2800" dirty="0" smtClean="0">
                <a:solidFill>
                  <a:schemeClr val="tx1"/>
                </a:solidFill>
              </a:rPr>
              <a:t>Early notification can minimize threats to health and safety</a:t>
            </a:r>
          </a:p>
          <a:p>
            <a:endParaRPr lang="en-US" dirty="0">
              <a:solidFill>
                <a:schemeClr val="tx1"/>
              </a:solidFill>
            </a:endParaRPr>
          </a:p>
        </p:txBody>
      </p:sp>
    </p:spTree>
    <p:extLst>
      <p:ext uri="{BB962C8B-B14F-4D97-AF65-F5344CB8AC3E}">
        <p14:creationId xmlns:p14="http://schemas.microsoft.com/office/powerpoint/2010/main" val="1912428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latin typeface="Arial Black" pitchFamily="34" charset="0"/>
              </a:rPr>
              <a:t>Troop Trip Guidelines</a:t>
            </a:r>
            <a:br>
              <a:rPr lang="en-US" dirty="0" smtClean="0">
                <a:latin typeface="Arial Black" pitchFamily="34" charset="0"/>
              </a:rPr>
            </a:br>
            <a:r>
              <a:rPr lang="en-US" dirty="0" smtClean="0">
                <a:latin typeface="Arial Black" pitchFamily="34" charset="0"/>
              </a:rPr>
              <a:t>&amp; Procedures</a:t>
            </a:r>
            <a:endParaRPr lang="en-US" dirty="0">
              <a:latin typeface="Arial Black" pitchFamily="34" charset="0"/>
            </a:endParaRPr>
          </a:p>
        </p:txBody>
      </p:sp>
      <p:sp>
        <p:nvSpPr>
          <p:cNvPr id="3" name="Subtitle 2"/>
          <p:cNvSpPr>
            <a:spLocks noGrp="1"/>
          </p:cNvSpPr>
          <p:nvPr>
            <p:ph type="subTitle" idx="1"/>
          </p:nvPr>
        </p:nvSpPr>
        <p:spPr>
          <a:xfrm>
            <a:off x="2590800" y="1752600"/>
            <a:ext cx="6553200" cy="5105400"/>
          </a:xfrm>
        </p:spPr>
        <p:txBody>
          <a:bodyPr>
            <a:noAutofit/>
          </a:bodyPr>
          <a:lstStyle/>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Age Appropriate</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Proper Adult Supervision</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Planned by Both Girls and Adults</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Allow Time to Prepare</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Review Safety and Security Guidelines</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Troop Trip Notification Form</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Camping Trips</a:t>
            </a:r>
          </a:p>
          <a:p>
            <a:pPr marL="274320" indent="-274320" algn="l">
              <a:lnSpc>
                <a:spcPct val="120000"/>
              </a:lnSpc>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Charter </a:t>
            </a:r>
            <a:r>
              <a:rPr lang="en-US" sz="2400" dirty="0">
                <a:solidFill>
                  <a:schemeClr val="tx1"/>
                </a:solidFill>
                <a:latin typeface="Arial" pitchFamily="34" charset="0"/>
                <a:cs typeface="Arial" pitchFamily="34" charset="0"/>
              </a:rPr>
              <a:t>Organization Must Approve Trip</a:t>
            </a:r>
          </a:p>
          <a:p>
            <a:pPr marL="274320" indent="-274320" algn="l">
              <a:lnSpc>
                <a:spcPct val="120000"/>
              </a:lnSpc>
              <a:spcBef>
                <a:spcPts val="0"/>
              </a:spcBef>
              <a:spcAft>
                <a:spcPts val="1200"/>
              </a:spcAft>
              <a:buFont typeface="Arial" pitchFamily="34" charset="0"/>
              <a:buChar char="•"/>
            </a:pPr>
            <a:endParaRPr lang="en-US" sz="2400" dirty="0" smtClean="0">
              <a:solidFill>
                <a:schemeClr val="tx1"/>
              </a:solidFill>
              <a:latin typeface="Arial" pitchFamily="34" charset="0"/>
              <a:cs typeface="Arial" pitchFamily="34" charset="0"/>
            </a:endParaRPr>
          </a:p>
          <a:p>
            <a:pPr algn="l"/>
            <a:endParaRPr lang="en-US" dirty="0">
              <a:solidFill>
                <a:schemeClr val="tx1"/>
              </a:solidFill>
            </a:endParaRPr>
          </a:p>
        </p:txBody>
      </p:sp>
      <p:pic>
        <p:nvPicPr>
          <p:cNvPr id="6" name="Picture 9" descr="IMG_3225"/>
          <p:cNvPicPr>
            <a:picLocks noChangeAspect="1" noChangeArrowheads="1"/>
          </p:cNvPicPr>
          <p:nvPr/>
        </p:nvPicPr>
        <p:blipFill>
          <a:blip r:embed="rId3" cstate="print"/>
          <a:srcRect/>
          <a:stretch>
            <a:fillRect/>
          </a:stretch>
        </p:blipFill>
        <p:spPr bwMode="auto">
          <a:xfrm>
            <a:off x="152400" y="1981200"/>
            <a:ext cx="2438400" cy="3765176"/>
          </a:xfrm>
          <a:prstGeom prst="rect">
            <a:avLst/>
          </a:prstGeom>
          <a:noFill/>
        </p:spPr>
      </p:pic>
    </p:spTree>
    <p:extLst>
      <p:ext uri="{BB962C8B-B14F-4D97-AF65-F5344CB8AC3E}">
        <p14:creationId xmlns:p14="http://schemas.microsoft.com/office/powerpoint/2010/main" val="4020295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smtClean="0">
                <a:latin typeface="Arial Black" pitchFamily="34" charset="0"/>
              </a:rPr>
              <a:t>Troop Trip Packets</a:t>
            </a:r>
            <a:endParaRPr lang="en-US" dirty="0">
              <a:latin typeface="Arial Black" pitchFamily="34" charset="0"/>
            </a:endParaRPr>
          </a:p>
        </p:txBody>
      </p:sp>
      <p:sp>
        <p:nvSpPr>
          <p:cNvPr id="3" name="Subtitle 2"/>
          <p:cNvSpPr>
            <a:spLocks noGrp="1"/>
          </p:cNvSpPr>
          <p:nvPr>
            <p:ph type="subTitle" idx="1"/>
          </p:nvPr>
        </p:nvSpPr>
        <p:spPr>
          <a:xfrm>
            <a:off x="1562100" y="1676400"/>
            <a:ext cx="6019800" cy="5029200"/>
          </a:xfrm>
        </p:spPr>
        <p:txBody>
          <a:bodyPr>
            <a:noAutofit/>
          </a:bodyPr>
          <a:lstStyle/>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Current Health History Forms of all participants</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Medication Administration Form</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List of Passengers in cars</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List of allergies/medical conditions</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List of person in each room, tent, cabin for overnight</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Troop Transport Form for all drivers</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Parent /Guardian Permission Slips</a:t>
            </a:r>
          </a:p>
        </p:txBody>
      </p:sp>
    </p:spTree>
    <p:extLst>
      <p:ext uri="{BB962C8B-B14F-4D97-AF65-F5344CB8AC3E}">
        <p14:creationId xmlns:p14="http://schemas.microsoft.com/office/powerpoint/2010/main" val="388139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smtClean="0">
                <a:latin typeface="Arial Black" pitchFamily="34" charset="0"/>
              </a:rPr>
              <a:t>Troop Trip Packets</a:t>
            </a:r>
            <a:endParaRPr lang="en-US" dirty="0">
              <a:latin typeface="Arial Black" pitchFamily="34" charset="0"/>
            </a:endParaRPr>
          </a:p>
        </p:txBody>
      </p:sp>
      <p:sp>
        <p:nvSpPr>
          <p:cNvPr id="3" name="Subtitle 2"/>
          <p:cNvSpPr>
            <a:spLocks noGrp="1"/>
          </p:cNvSpPr>
          <p:nvPr>
            <p:ph type="subTitle" idx="1"/>
          </p:nvPr>
        </p:nvSpPr>
        <p:spPr>
          <a:xfrm>
            <a:off x="1562100" y="1676400"/>
            <a:ext cx="6019800" cy="5029200"/>
          </a:xfrm>
        </p:spPr>
        <p:txBody>
          <a:bodyPr>
            <a:noAutofit/>
          </a:bodyPr>
          <a:lstStyle/>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Directions &amp; maps for destination</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Itinerary of events &amp; arrival times</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Photocopy of medical insurance forms &amp; Power of Attorney for trips over 200 miles</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Troop emergency contact person and phone number</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Copy of Emergency Preparedness Plan</a:t>
            </a:r>
          </a:p>
          <a:p>
            <a:pPr marL="274320" indent="-274320" algn="l">
              <a:lnSpc>
                <a:spcPct val="120000"/>
              </a:lnSpc>
              <a:spcBef>
                <a:spcPts val="0"/>
              </a:spcBef>
              <a:spcAft>
                <a:spcPts val="600"/>
              </a:spcAft>
              <a:buFont typeface="Arial" pitchFamily="34" charset="0"/>
              <a:buChar char="•"/>
            </a:pPr>
            <a:r>
              <a:rPr lang="en-US" sz="2400" dirty="0" smtClean="0">
                <a:solidFill>
                  <a:schemeClr val="tx1"/>
                </a:solidFill>
                <a:latin typeface="Arial" pitchFamily="34" charset="0"/>
                <a:cs typeface="Arial" pitchFamily="34" charset="0"/>
              </a:rPr>
              <a:t>Copies of AHG Incident Report Form</a:t>
            </a:r>
          </a:p>
          <a:p>
            <a:pPr marL="609600" indent="-609600">
              <a:lnSpc>
                <a:spcPct val="80000"/>
              </a:lnSpc>
            </a:pPr>
            <a:endParaRPr lang="en-US" sz="2400" b="1" dirty="0" smtClean="0">
              <a:solidFill>
                <a:schemeClr val="tx1"/>
              </a:solidFill>
            </a:endParaRPr>
          </a:p>
          <a:p>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latin typeface="Arial Black" pitchFamily="34" charset="0"/>
              </a:rPr>
              <a:t>AHG Activity Guidelines</a:t>
            </a:r>
            <a:endParaRPr lang="en-US" dirty="0">
              <a:latin typeface="Arial Black" pitchFamily="34" charset="0"/>
            </a:endParaRPr>
          </a:p>
        </p:txBody>
      </p:sp>
      <p:sp>
        <p:nvSpPr>
          <p:cNvPr id="3" name="Subtitle 2"/>
          <p:cNvSpPr>
            <a:spLocks noGrp="1"/>
          </p:cNvSpPr>
          <p:nvPr>
            <p:ph type="subTitle" idx="1"/>
          </p:nvPr>
        </p:nvSpPr>
        <p:spPr>
          <a:xfrm>
            <a:off x="1485900" y="1828800"/>
            <a:ext cx="6172200" cy="4267200"/>
          </a:xfrm>
        </p:spPr>
        <p:txBody>
          <a:bodyPr>
            <a:normAutofit/>
          </a:bodyPr>
          <a:lstStyle/>
          <a:p>
            <a:pPr algn="l">
              <a:spcBef>
                <a:spcPts val="0"/>
              </a:spcBef>
              <a:spcAft>
                <a:spcPts val="1800"/>
              </a:spcAft>
            </a:pPr>
            <a:r>
              <a:rPr lang="en-US" b="1" u="sng" dirty="0" smtClean="0">
                <a:solidFill>
                  <a:schemeClr val="tx1"/>
                </a:solidFill>
                <a:latin typeface="Arial" pitchFamily="34" charset="0"/>
                <a:cs typeface="Arial" pitchFamily="34" charset="0"/>
              </a:rPr>
              <a:t>Categories of Activities</a:t>
            </a:r>
          </a:p>
          <a:p>
            <a:pPr marL="514350" indent="-514350" algn="l">
              <a:spcBef>
                <a:spcPts val="0"/>
              </a:spcBef>
              <a:spcAft>
                <a:spcPts val="1800"/>
              </a:spcAft>
              <a:buFont typeface="+mj-lt"/>
              <a:buAutoNum type="alphaUcPeriod"/>
            </a:pPr>
            <a:r>
              <a:rPr lang="en-US" b="1" dirty="0" smtClean="0">
                <a:solidFill>
                  <a:schemeClr val="tx1"/>
                </a:solidFill>
                <a:latin typeface="Arial" pitchFamily="34" charset="0"/>
                <a:cs typeface="Arial" pitchFamily="34" charset="0"/>
              </a:rPr>
              <a:t>Unrestricted Activities</a:t>
            </a:r>
          </a:p>
          <a:p>
            <a:pPr marL="514350" indent="-514350" algn="l">
              <a:spcBef>
                <a:spcPts val="0"/>
              </a:spcBef>
              <a:spcAft>
                <a:spcPts val="1800"/>
              </a:spcAft>
              <a:buFont typeface="+mj-lt"/>
              <a:buAutoNum type="alphaUcPeriod"/>
            </a:pPr>
            <a:r>
              <a:rPr lang="en-US" b="1" dirty="0" smtClean="0">
                <a:solidFill>
                  <a:schemeClr val="tx1"/>
                </a:solidFill>
                <a:latin typeface="Arial" pitchFamily="34" charset="0"/>
                <a:cs typeface="Arial" pitchFamily="34" charset="0"/>
              </a:rPr>
              <a:t>Restricted High Adventure Activities</a:t>
            </a:r>
          </a:p>
          <a:p>
            <a:pPr marL="514350" indent="-514350" algn="l">
              <a:spcBef>
                <a:spcPts val="0"/>
              </a:spcBef>
              <a:spcAft>
                <a:spcPts val="1800"/>
              </a:spcAft>
              <a:buFont typeface="+mj-lt"/>
              <a:buAutoNum type="alphaUcPeriod"/>
            </a:pPr>
            <a:r>
              <a:rPr lang="en-US" b="1" dirty="0" smtClean="0">
                <a:solidFill>
                  <a:schemeClr val="tx1"/>
                </a:solidFill>
                <a:latin typeface="Arial" pitchFamily="34" charset="0"/>
                <a:cs typeface="Arial" pitchFamily="34" charset="0"/>
              </a:rPr>
              <a:t>Unauthorized Activities</a:t>
            </a:r>
          </a:p>
          <a:p>
            <a:endParaRPr lang="en-US" dirty="0">
              <a:solidFill>
                <a:schemeClr val="tx1"/>
              </a:solidFill>
            </a:endParaRPr>
          </a:p>
        </p:txBody>
      </p:sp>
    </p:spTree>
    <p:extLst>
      <p:ext uri="{BB962C8B-B14F-4D97-AF65-F5344CB8AC3E}">
        <p14:creationId xmlns:p14="http://schemas.microsoft.com/office/powerpoint/2010/main" val="1117222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143000"/>
          </a:xfrm>
        </p:spPr>
        <p:txBody>
          <a:bodyPr>
            <a:normAutofit fontScale="90000"/>
          </a:bodyPr>
          <a:lstStyle/>
          <a:p>
            <a:r>
              <a:rPr lang="en-US" dirty="0" smtClean="0">
                <a:latin typeface="Arial Black" pitchFamily="34" charset="0"/>
              </a:rPr>
              <a:t>How to utilize the H&amp;S Section of the Handbook</a:t>
            </a:r>
            <a:endParaRPr lang="en-US" dirty="0">
              <a:latin typeface="Arial Black" pitchFamily="34" charset="0"/>
            </a:endParaRPr>
          </a:p>
        </p:txBody>
      </p:sp>
      <p:sp>
        <p:nvSpPr>
          <p:cNvPr id="3" name="Subtitle 2"/>
          <p:cNvSpPr>
            <a:spLocks noGrp="1"/>
          </p:cNvSpPr>
          <p:nvPr>
            <p:ph type="subTitle" idx="1"/>
          </p:nvPr>
        </p:nvSpPr>
        <p:spPr>
          <a:xfrm>
            <a:off x="723900" y="1828800"/>
            <a:ext cx="7696200" cy="4267200"/>
          </a:xfrm>
        </p:spPr>
        <p:txBody>
          <a:bodyPr>
            <a:noAutofit/>
          </a:bodyPr>
          <a:lstStyle/>
          <a:p>
            <a:pPr marL="365760" indent="-365760" algn="l">
              <a:lnSpc>
                <a:spcPct val="110000"/>
              </a:lnSpc>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Annually review the Health &amp; Safety Section of your handbook with the Troop Ministry Team or Leadership Team</a:t>
            </a:r>
          </a:p>
          <a:p>
            <a:pPr marL="365760" indent="-365760" algn="l">
              <a:lnSpc>
                <a:spcPct val="110000"/>
              </a:lnSpc>
              <a:spcBef>
                <a:spcPts val="0"/>
              </a:spcBef>
              <a:spcAft>
                <a:spcPts val="1200"/>
              </a:spcAft>
              <a:buFont typeface="Arial" pitchFamily="34" charset="0"/>
              <a:buChar char="•"/>
            </a:pPr>
            <a:endParaRPr lang="en-US" sz="2800" dirty="0" smtClean="0">
              <a:solidFill>
                <a:schemeClr val="tx1"/>
              </a:solidFill>
              <a:latin typeface="Arial" pitchFamily="34" charset="0"/>
              <a:cs typeface="Arial" pitchFamily="34" charset="0"/>
            </a:endParaRPr>
          </a:p>
          <a:p>
            <a:pPr marL="365760" indent="-365760" algn="l">
              <a:lnSpc>
                <a:spcPct val="110000"/>
              </a:lnSpc>
              <a:spcBef>
                <a:spcPts val="0"/>
              </a:spcBef>
              <a:spcAft>
                <a:spcPts val="1200"/>
              </a:spcAft>
              <a:buFont typeface="Arial" pitchFamily="34" charset="0"/>
              <a:buChar char="•"/>
            </a:pPr>
            <a:r>
              <a:rPr lang="en-US" sz="2800" dirty="0" smtClean="0">
                <a:solidFill>
                  <a:schemeClr val="tx1"/>
                </a:solidFill>
                <a:latin typeface="Arial" pitchFamily="34" charset="0"/>
                <a:cs typeface="Arial" pitchFamily="34" charset="0"/>
              </a:rPr>
              <a:t>Make sure parents &amp; girl members understand the safety guidelines for their chosen activities </a:t>
            </a:r>
            <a:endParaRPr lang="en-US" sz="28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latin typeface="Arial" panose="020B0604020202020204" pitchFamily="34" charset="0"/>
                <a:cs typeface="Arial" panose="020B0604020202020204" pitchFamily="34" charset="0"/>
              </a:rPr>
              <a:t>Questions?</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latin typeface="Arial Black" pitchFamily="34" charset="0"/>
              </a:rPr>
              <a:t>Evaluation</a:t>
            </a:r>
            <a:endParaRPr lang="en-US" dirty="0">
              <a:latin typeface="Arial Black" pitchFamily="34" charset="0"/>
            </a:endParaRPr>
          </a:p>
        </p:txBody>
      </p:sp>
      <p:pic>
        <p:nvPicPr>
          <p:cNvPr id="6" name="Picture 8" descr="quads"/>
          <p:cNvPicPr>
            <a:picLocks noChangeAspect="1" noChangeArrowheads="1"/>
          </p:cNvPicPr>
          <p:nvPr/>
        </p:nvPicPr>
        <p:blipFill>
          <a:blip r:embed="rId3" cstate="print"/>
          <a:srcRect/>
          <a:stretch>
            <a:fillRect/>
          </a:stretch>
        </p:blipFill>
        <p:spPr bwMode="auto">
          <a:xfrm>
            <a:off x="2286000" y="2590800"/>
            <a:ext cx="4572000" cy="2632075"/>
          </a:xfrm>
          <a:prstGeom prst="rect">
            <a:avLst/>
          </a:prstGeom>
          <a:noFill/>
          <a:ln w="38100" cmpd="sng">
            <a:solidFill>
              <a:schemeClr val="bg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latin typeface="Arial Black" pitchFamily="34" charset="0"/>
              </a:rPr>
              <a:t>Role of Planning</a:t>
            </a:r>
            <a:endParaRPr lang="en-US" dirty="0">
              <a:latin typeface="Arial Black" pitchFamily="34" charset="0"/>
            </a:endParaRPr>
          </a:p>
        </p:txBody>
      </p:sp>
      <p:sp>
        <p:nvSpPr>
          <p:cNvPr id="3" name="Subtitle 2"/>
          <p:cNvSpPr>
            <a:spLocks noGrp="1"/>
          </p:cNvSpPr>
          <p:nvPr>
            <p:ph sz="half" idx="1"/>
          </p:nvPr>
        </p:nvSpPr>
        <p:spPr>
          <a:xfrm>
            <a:off x="1524000" y="1828800"/>
            <a:ext cx="6096000" cy="3763963"/>
          </a:xfrm>
        </p:spPr>
        <p:txBody>
          <a:bodyPr>
            <a:normAutofit/>
          </a:bodyPr>
          <a:lstStyle/>
          <a:p>
            <a:pPr marL="274320" indent="-274320" algn="l">
              <a:spcBef>
                <a:spcPts val="0"/>
              </a:spcBef>
              <a:spcAft>
                <a:spcPts val="1200"/>
              </a:spcAft>
            </a:pPr>
            <a:r>
              <a:rPr lang="en-US" sz="2400" dirty="0" smtClean="0">
                <a:latin typeface="Arial" pitchFamily="34" charset="0"/>
                <a:cs typeface="Arial" pitchFamily="34" charset="0"/>
              </a:rPr>
              <a:t>Ensures an effective, safe &amp; enjoyable experience</a:t>
            </a:r>
          </a:p>
          <a:p>
            <a:pPr marL="274320" indent="-274320" algn="l">
              <a:spcBef>
                <a:spcPts val="0"/>
              </a:spcBef>
              <a:spcAft>
                <a:spcPts val="1200"/>
              </a:spcAft>
            </a:pPr>
            <a:r>
              <a:rPr lang="en-US" sz="2400" dirty="0" smtClean="0">
                <a:latin typeface="Arial" pitchFamily="34" charset="0"/>
                <a:cs typeface="Arial" pitchFamily="34" charset="0"/>
              </a:rPr>
              <a:t>Runs smoothly, reduces risk &amp; matches girls needs and desires</a:t>
            </a:r>
          </a:p>
          <a:p>
            <a:pPr marL="274320" indent="-274320" algn="l">
              <a:spcBef>
                <a:spcPts val="0"/>
              </a:spcBef>
              <a:spcAft>
                <a:spcPts val="1200"/>
              </a:spcAft>
            </a:pPr>
            <a:r>
              <a:rPr lang="en-US" sz="2400" dirty="0" smtClean="0">
                <a:latin typeface="Arial" pitchFamily="34" charset="0"/>
                <a:cs typeface="Arial" pitchFamily="34" charset="0"/>
              </a:rPr>
              <a:t>More enjoyable for adult volunteers because of the knowledge of expectations &amp; schedule before activity begins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latin typeface="Arial Black" pitchFamily="34" charset="0"/>
              </a:rPr>
              <a:t>Safety Awareness</a:t>
            </a:r>
            <a:endParaRPr lang="en-US" dirty="0">
              <a:latin typeface="Arial Black" pitchFamily="34" charset="0"/>
            </a:endParaRPr>
          </a:p>
        </p:txBody>
      </p:sp>
      <p:sp>
        <p:nvSpPr>
          <p:cNvPr id="3" name="Subtitle 2"/>
          <p:cNvSpPr>
            <a:spLocks noGrp="1"/>
          </p:cNvSpPr>
          <p:nvPr>
            <p:ph type="subTitle" idx="1"/>
          </p:nvPr>
        </p:nvSpPr>
        <p:spPr>
          <a:xfrm>
            <a:off x="457200" y="1219200"/>
            <a:ext cx="8382000" cy="4724400"/>
          </a:xfrm>
        </p:spPr>
        <p:txBody>
          <a:bodyPr>
            <a:noAutofit/>
          </a:bodyPr>
          <a:lstStyle/>
          <a:p>
            <a:pPr algn="l">
              <a:spcBef>
                <a:spcPts val="0"/>
              </a:spcBef>
              <a:spcAft>
                <a:spcPts val="1800"/>
              </a:spcAft>
            </a:pPr>
            <a:r>
              <a:rPr lang="en-US" sz="2400" b="1" u="sng" dirty="0" smtClean="0">
                <a:solidFill>
                  <a:schemeClr val="tx1"/>
                </a:solidFill>
                <a:latin typeface="Arial" pitchFamily="34" charset="0"/>
                <a:cs typeface="Arial" pitchFamily="34" charset="0"/>
              </a:rPr>
              <a:t>Unit Leaders are expected to:</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Follow all AHG Health &amp; Safety Guidelines for all program activities.</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Choose appropriate activities based on girls’ ages, abilities and limitations.</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Use sound judgment to take necessary precautions to avoid accidents.</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Work in partnership with girls in safety planning and implementation.</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Promote the concept of safety consciousness at all times, in all places.</a:t>
            </a:r>
            <a:endParaRPr lang="en-US"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13524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lstStyle/>
          <a:p>
            <a:r>
              <a:rPr lang="en-US" dirty="0" smtClean="0">
                <a:latin typeface="Arial Black" pitchFamily="34" charset="0"/>
              </a:rPr>
              <a:t>Safety Awareness</a:t>
            </a:r>
            <a:endParaRPr lang="en-US" dirty="0">
              <a:latin typeface="Arial Black" pitchFamily="34" charset="0"/>
            </a:endParaRPr>
          </a:p>
        </p:txBody>
      </p:sp>
      <p:sp>
        <p:nvSpPr>
          <p:cNvPr id="3" name="Subtitle 2"/>
          <p:cNvSpPr>
            <a:spLocks noGrp="1"/>
          </p:cNvSpPr>
          <p:nvPr>
            <p:ph type="subTitle" idx="1"/>
          </p:nvPr>
        </p:nvSpPr>
        <p:spPr>
          <a:xfrm>
            <a:off x="296465" y="1905000"/>
            <a:ext cx="8267700" cy="4419600"/>
          </a:xfrm>
        </p:spPr>
        <p:txBody>
          <a:bodyPr>
            <a:noAutofit/>
          </a:bodyPr>
          <a:lstStyle/>
          <a:p>
            <a:pPr algn="l">
              <a:spcBef>
                <a:spcPts val="0"/>
              </a:spcBef>
              <a:spcAft>
                <a:spcPts val="1800"/>
              </a:spcAft>
            </a:pPr>
            <a:r>
              <a:rPr lang="en-US" sz="2400" b="1" u="sng" dirty="0" smtClean="0">
                <a:solidFill>
                  <a:schemeClr val="tx1"/>
                </a:solidFill>
                <a:latin typeface="Arial" pitchFamily="34" charset="0"/>
                <a:cs typeface="Arial" pitchFamily="34" charset="0"/>
              </a:rPr>
              <a:t>Girl Members are expected to</a:t>
            </a:r>
            <a:r>
              <a:rPr lang="en-US" sz="2400" u="sng" dirty="0" smtClean="0">
                <a:solidFill>
                  <a:schemeClr val="tx1"/>
                </a:solidFill>
                <a:latin typeface="Arial" pitchFamily="34" charset="0"/>
                <a:cs typeface="Arial" pitchFamily="34" charset="0"/>
              </a:rPr>
              <a:t>:</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Work in partnership with the leader in planning for safety.</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Listen to and follow instructions and suggestions.</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Make safe choices.</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Learn and practice safety skills.</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Evaluate situations where a safety risk is involved.</a:t>
            </a:r>
          </a:p>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Suggest additional safety guidelines and precautions.</a:t>
            </a:r>
          </a:p>
        </p:txBody>
      </p:sp>
    </p:spTree>
    <p:extLst>
      <p:ext uri="{BB962C8B-B14F-4D97-AF65-F5344CB8AC3E}">
        <p14:creationId xmlns:p14="http://schemas.microsoft.com/office/powerpoint/2010/main" val="4111876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latin typeface="Arial Black" pitchFamily="34" charset="0"/>
              </a:rPr>
              <a:t>Overview of</a:t>
            </a:r>
            <a:br>
              <a:rPr lang="en-US" dirty="0" smtClean="0">
                <a:latin typeface="Arial Black" pitchFamily="34" charset="0"/>
              </a:rPr>
            </a:br>
            <a:r>
              <a:rPr lang="en-US" dirty="0" smtClean="0">
                <a:latin typeface="Arial Black" pitchFamily="34" charset="0"/>
              </a:rPr>
              <a:t>Health and Safety</a:t>
            </a:r>
            <a:endParaRPr lang="en-US" dirty="0">
              <a:latin typeface="Arial Black" pitchFamily="34" charset="0"/>
            </a:endParaRPr>
          </a:p>
        </p:txBody>
      </p:sp>
      <p:sp>
        <p:nvSpPr>
          <p:cNvPr id="3" name="Subtitle 2"/>
          <p:cNvSpPr>
            <a:spLocks noGrp="1"/>
          </p:cNvSpPr>
          <p:nvPr>
            <p:ph type="subTitle" idx="1"/>
          </p:nvPr>
        </p:nvSpPr>
        <p:spPr>
          <a:xfrm>
            <a:off x="685085" y="2133600"/>
            <a:ext cx="7848600" cy="3505200"/>
          </a:xfrm>
        </p:spPr>
        <p:txBody>
          <a:bodyPr>
            <a:normAutofit/>
          </a:bodyPr>
          <a:lstStyle/>
          <a:p>
            <a:pPr marL="274320" indent="-274320" algn="l">
              <a:spcBef>
                <a:spcPct val="0"/>
              </a:spcBef>
              <a:spcAft>
                <a:spcPts val="1200"/>
              </a:spcAft>
              <a:buFont typeface="Arial" pitchFamily="34" charset="0"/>
              <a:buChar char="•"/>
            </a:pPr>
            <a:r>
              <a:rPr lang="en-US" sz="2600" dirty="0" smtClean="0">
                <a:solidFill>
                  <a:schemeClr val="tx1"/>
                </a:solidFill>
                <a:latin typeface="Arial" pitchFamily="34" charset="0"/>
                <a:cs typeface="Arial" pitchFamily="34" charset="0"/>
              </a:rPr>
              <a:t>Quality Supervision</a:t>
            </a:r>
          </a:p>
          <a:p>
            <a:pPr marL="274320" indent="-274320" algn="l">
              <a:spcBef>
                <a:spcPct val="0"/>
              </a:spcBef>
              <a:spcAft>
                <a:spcPts val="1200"/>
              </a:spcAft>
              <a:buFont typeface="Arial" pitchFamily="34" charset="0"/>
              <a:buChar char="•"/>
            </a:pPr>
            <a:r>
              <a:rPr lang="en-US" sz="2600" dirty="0">
                <a:solidFill>
                  <a:schemeClr val="tx1"/>
                </a:solidFill>
                <a:latin typeface="Arial" pitchFamily="34" charset="0"/>
                <a:cs typeface="Arial" pitchFamily="34" charset="0"/>
              </a:rPr>
              <a:t>Two Deep Leadership</a:t>
            </a:r>
          </a:p>
          <a:p>
            <a:pPr marL="274320" indent="-274320" algn="l">
              <a:spcBef>
                <a:spcPct val="0"/>
              </a:spcBef>
              <a:spcAft>
                <a:spcPts val="1200"/>
              </a:spcAft>
              <a:buFont typeface="Arial" pitchFamily="34" charset="0"/>
              <a:buChar char="•"/>
            </a:pPr>
            <a:r>
              <a:rPr lang="en-US" sz="2600" dirty="0" smtClean="0">
                <a:solidFill>
                  <a:schemeClr val="tx1"/>
                </a:solidFill>
                <a:latin typeface="Arial" pitchFamily="34" charset="0"/>
                <a:cs typeface="Arial" pitchFamily="34" charset="0"/>
              </a:rPr>
              <a:t>Appropriate Girl/Leader Ratios</a:t>
            </a:r>
          </a:p>
          <a:p>
            <a:pPr marL="274320" indent="-274320" algn="l">
              <a:spcBef>
                <a:spcPct val="0"/>
              </a:spcBef>
              <a:spcAft>
                <a:spcPts val="1200"/>
              </a:spcAft>
              <a:buFont typeface="Arial" pitchFamily="34" charset="0"/>
              <a:buChar char="•"/>
            </a:pPr>
            <a:r>
              <a:rPr lang="en-US" sz="2600" dirty="0" smtClean="0">
                <a:solidFill>
                  <a:schemeClr val="tx1"/>
                </a:solidFill>
                <a:latin typeface="Arial" pitchFamily="34" charset="0"/>
                <a:cs typeface="Arial" pitchFamily="34" charset="0"/>
              </a:rPr>
              <a:t>Above Average Knowledge &amp; Skill for Specialized Activities</a:t>
            </a:r>
          </a:p>
          <a:p>
            <a:endParaRPr lang="en-US" dirty="0">
              <a:solidFill>
                <a:schemeClr val="tx1"/>
              </a:solidFill>
            </a:endParaRPr>
          </a:p>
        </p:txBody>
      </p:sp>
    </p:spTree>
    <p:extLst>
      <p:ext uri="{BB962C8B-B14F-4D97-AF65-F5344CB8AC3E}">
        <p14:creationId xmlns:p14="http://schemas.microsoft.com/office/powerpoint/2010/main" val="202682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latin typeface="Arial Black" pitchFamily="34" charset="0"/>
              </a:rPr>
              <a:t>Overview of</a:t>
            </a:r>
            <a:br>
              <a:rPr lang="en-US" dirty="0" smtClean="0">
                <a:latin typeface="Arial Black" pitchFamily="34" charset="0"/>
              </a:rPr>
            </a:br>
            <a:r>
              <a:rPr lang="en-US" dirty="0" smtClean="0">
                <a:latin typeface="Arial Black" pitchFamily="34" charset="0"/>
              </a:rPr>
              <a:t>Health and Safety</a:t>
            </a:r>
            <a:endParaRPr lang="en-US" dirty="0">
              <a:latin typeface="Arial Black" pitchFamily="34" charset="0"/>
            </a:endParaRPr>
          </a:p>
        </p:txBody>
      </p:sp>
      <p:sp>
        <p:nvSpPr>
          <p:cNvPr id="3" name="Subtitle 2"/>
          <p:cNvSpPr>
            <a:spLocks noGrp="1"/>
          </p:cNvSpPr>
          <p:nvPr>
            <p:ph type="subTitle" idx="1"/>
          </p:nvPr>
        </p:nvSpPr>
        <p:spPr>
          <a:xfrm>
            <a:off x="685085" y="2133600"/>
            <a:ext cx="7848600" cy="3962400"/>
          </a:xfrm>
        </p:spPr>
        <p:txBody>
          <a:bodyPr>
            <a:normAutofit/>
          </a:bodyPr>
          <a:lstStyle/>
          <a:p>
            <a:pPr marL="274320" indent="-274320" algn="l">
              <a:spcBef>
                <a:spcPct val="0"/>
              </a:spcBef>
              <a:spcAft>
                <a:spcPts val="1200"/>
              </a:spcAft>
              <a:buFont typeface="Arial" pitchFamily="34" charset="0"/>
              <a:buChar char="•"/>
            </a:pPr>
            <a:r>
              <a:rPr lang="en-US" sz="2600" dirty="0" smtClean="0">
                <a:solidFill>
                  <a:schemeClr val="tx1"/>
                </a:solidFill>
                <a:latin typeface="Arial" pitchFamily="34" charset="0"/>
                <a:cs typeface="Arial" pitchFamily="34" charset="0"/>
              </a:rPr>
              <a:t>Leadership have a working knowledge of the AHG Health &amp; Safety Standards</a:t>
            </a:r>
          </a:p>
          <a:p>
            <a:pPr marL="274320" indent="-274320" algn="l">
              <a:spcBef>
                <a:spcPct val="0"/>
              </a:spcBef>
              <a:spcAft>
                <a:spcPts val="1200"/>
              </a:spcAft>
              <a:buFont typeface="Arial" pitchFamily="34" charset="0"/>
              <a:buChar char="•"/>
            </a:pPr>
            <a:r>
              <a:rPr lang="en-US" sz="2600" dirty="0" smtClean="0">
                <a:solidFill>
                  <a:schemeClr val="tx1"/>
                </a:solidFill>
                <a:latin typeface="Arial" pitchFamily="34" charset="0"/>
                <a:cs typeface="Arial" pitchFamily="34" charset="0"/>
              </a:rPr>
              <a:t>No Physical Punishment Allowed</a:t>
            </a:r>
          </a:p>
          <a:p>
            <a:pPr marL="274320" indent="-274320" algn="l">
              <a:spcBef>
                <a:spcPct val="0"/>
              </a:spcBef>
              <a:spcAft>
                <a:spcPts val="1200"/>
              </a:spcAft>
              <a:buFont typeface="Arial" pitchFamily="34" charset="0"/>
              <a:buChar char="•"/>
            </a:pPr>
            <a:r>
              <a:rPr lang="en-US" sz="2600" dirty="0" smtClean="0">
                <a:solidFill>
                  <a:schemeClr val="tx1"/>
                </a:solidFill>
                <a:latin typeface="Arial" pitchFamily="34" charset="0"/>
                <a:cs typeface="Arial" pitchFamily="34" charset="0"/>
              </a:rPr>
              <a:t>Understanding &amp; adherence to the AHG Child Abuse Prevention Policy</a:t>
            </a:r>
          </a:p>
          <a:p>
            <a:pPr marL="274320" indent="-274320" algn="l">
              <a:spcBef>
                <a:spcPct val="0"/>
              </a:spcBef>
              <a:spcAft>
                <a:spcPts val="1200"/>
              </a:spcAft>
              <a:buFont typeface="Arial" pitchFamily="34" charset="0"/>
              <a:buChar char="•"/>
            </a:pPr>
            <a:r>
              <a:rPr lang="en-US" sz="2600" dirty="0" smtClean="0">
                <a:solidFill>
                  <a:schemeClr val="tx1"/>
                </a:solidFill>
                <a:latin typeface="Arial" pitchFamily="34" charset="0"/>
                <a:cs typeface="Arial" pitchFamily="34" charset="0"/>
              </a:rPr>
              <a:t>1 CPR/First Aid trained adult per Level during all AHG  Activities</a:t>
            </a:r>
          </a:p>
          <a:p>
            <a:endParaRPr lang="en-US" dirty="0">
              <a:solidFill>
                <a:schemeClr val="tx1"/>
              </a:solidFill>
            </a:endParaRPr>
          </a:p>
        </p:txBody>
      </p:sp>
    </p:spTree>
    <p:extLst>
      <p:ext uri="{BB962C8B-B14F-4D97-AF65-F5344CB8AC3E}">
        <p14:creationId xmlns:p14="http://schemas.microsoft.com/office/powerpoint/2010/main" val="1304001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lstStyle/>
          <a:p>
            <a:r>
              <a:rPr lang="en-US" dirty="0" smtClean="0">
                <a:latin typeface="Arial Black" pitchFamily="34" charset="0"/>
              </a:rPr>
              <a:t>Girl / Leader Ratios</a:t>
            </a:r>
            <a:endParaRPr lang="en-US" dirty="0">
              <a:latin typeface="Arial Black" pitchFamily="34" charset="0"/>
            </a:endParaRPr>
          </a:p>
        </p:txBody>
      </p:sp>
      <p:sp>
        <p:nvSpPr>
          <p:cNvPr id="3" name="Subtitle 2"/>
          <p:cNvSpPr>
            <a:spLocks noGrp="1"/>
          </p:cNvSpPr>
          <p:nvPr>
            <p:ph type="subTitle" idx="1"/>
          </p:nvPr>
        </p:nvSpPr>
        <p:spPr>
          <a:xfrm>
            <a:off x="819150" y="1828800"/>
            <a:ext cx="7505700" cy="4648200"/>
          </a:xfrm>
        </p:spPr>
        <p:txBody>
          <a:bodyPr>
            <a:normAutofit/>
          </a:bodyPr>
          <a:lstStyle/>
          <a:p>
            <a:pPr marL="609600" indent="-609600" algn="l">
              <a:spcBef>
                <a:spcPct val="0"/>
              </a:spcBef>
            </a:pPr>
            <a:r>
              <a:rPr lang="en-US" sz="2800" dirty="0" smtClean="0">
                <a:solidFill>
                  <a:schemeClr val="tx1"/>
                </a:solidFill>
                <a:latin typeface="Arial" pitchFamily="34" charset="0"/>
                <a:cs typeface="Arial" pitchFamily="34" charset="0"/>
              </a:rPr>
              <a:t>Pathfinder:	   6 girls per 1 registered Leader</a:t>
            </a:r>
          </a:p>
          <a:p>
            <a:pPr marL="609600" indent="-609600" algn="l">
              <a:spcBef>
                <a:spcPct val="0"/>
              </a:spcBef>
            </a:pPr>
            <a:endParaRPr lang="en-US" sz="2800" dirty="0" smtClean="0">
              <a:solidFill>
                <a:schemeClr val="tx1"/>
              </a:solidFill>
              <a:latin typeface="Arial" pitchFamily="34" charset="0"/>
              <a:cs typeface="Arial" pitchFamily="34" charset="0"/>
            </a:endParaRPr>
          </a:p>
          <a:p>
            <a:pPr marL="609600" indent="-609600" algn="l">
              <a:spcBef>
                <a:spcPct val="0"/>
              </a:spcBef>
            </a:pPr>
            <a:r>
              <a:rPr lang="en-US" sz="2800" dirty="0" err="1" smtClean="0">
                <a:solidFill>
                  <a:schemeClr val="tx1"/>
                </a:solidFill>
                <a:latin typeface="Arial" pitchFamily="34" charset="0"/>
                <a:cs typeface="Arial" pitchFamily="34" charset="0"/>
              </a:rPr>
              <a:t>Tenderheart</a:t>
            </a:r>
            <a:r>
              <a:rPr lang="en-US" sz="2800" dirty="0" smtClean="0">
                <a:solidFill>
                  <a:schemeClr val="tx1"/>
                </a:solidFill>
                <a:latin typeface="Arial" pitchFamily="34" charset="0"/>
                <a:cs typeface="Arial" pitchFamily="34" charset="0"/>
              </a:rPr>
              <a:t>:   6 girls per 1 registered Leader</a:t>
            </a:r>
          </a:p>
          <a:p>
            <a:pPr marL="609600" indent="-609600" algn="l">
              <a:spcBef>
                <a:spcPct val="0"/>
              </a:spcBef>
            </a:pPr>
            <a:endParaRPr lang="en-US" sz="2800" dirty="0" smtClean="0">
              <a:solidFill>
                <a:schemeClr val="tx1"/>
              </a:solidFill>
              <a:latin typeface="Arial" pitchFamily="34" charset="0"/>
              <a:cs typeface="Arial" pitchFamily="34" charset="0"/>
            </a:endParaRPr>
          </a:p>
          <a:p>
            <a:pPr marL="609600" indent="-609600" algn="l">
              <a:spcBef>
                <a:spcPct val="0"/>
              </a:spcBef>
            </a:pPr>
            <a:r>
              <a:rPr lang="en-US" sz="2800" dirty="0" smtClean="0">
                <a:solidFill>
                  <a:schemeClr val="tx1"/>
                </a:solidFill>
                <a:latin typeface="Arial" pitchFamily="34" charset="0"/>
                <a:cs typeface="Arial" pitchFamily="34" charset="0"/>
              </a:rPr>
              <a:t>Explorer:	   8 girls per 1 registered Leader</a:t>
            </a:r>
          </a:p>
          <a:p>
            <a:pPr marL="609600" indent="-609600" algn="l">
              <a:spcBef>
                <a:spcPct val="0"/>
              </a:spcBef>
            </a:pPr>
            <a:endParaRPr lang="en-US" sz="2800" dirty="0" smtClean="0">
              <a:solidFill>
                <a:schemeClr val="tx1"/>
              </a:solidFill>
              <a:latin typeface="Arial" pitchFamily="34" charset="0"/>
              <a:cs typeface="Arial" pitchFamily="34" charset="0"/>
            </a:endParaRPr>
          </a:p>
          <a:p>
            <a:pPr marL="609600" indent="-609600" algn="l">
              <a:spcBef>
                <a:spcPct val="0"/>
              </a:spcBef>
            </a:pPr>
            <a:r>
              <a:rPr lang="en-US" sz="2800" dirty="0" smtClean="0">
                <a:solidFill>
                  <a:schemeClr val="tx1"/>
                </a:solidFill>
                <a:latin typeface="Arial" pitchFamily="34" charset="0"/>
                <a:cs typeface="Arial" pitchFamily="34" charset="0"/>
              </a:rPr>
              <a:t>Pioneer:	   10 girls per 1 registered Leader</a:t>
            </a:r>
          </a:p>
          <a:p>
            <a:pPr marL="609600" indent="-609600" algn="l">
              <a:spcBef>
                <a:spcPct val="0"/>
              </a:spcBef>
            </a:pPr>
            <a:endParaRPr lang="en-US" sz="2800" dirty="0" smtClean="0">
              <a:solidFill>
                <a:schemeClr val="tx1"/>
              </a:solidFill>
              <a:latin typeface="Arial" pitchFamily="34" charset="0"/>
              <a:cs typeface="Arial" pitchFamily="34" charset="0"/>
            </a:endParaRPr>
          </a:p>
          <a:p>
            <a:pPr marL="609600" indent="-609600" algn="l">
              <a:spcBef>
                <a:spcPct val="0"/>
              </a:spcBef>
            </a:pPr>
            <a:r>
              <a:rPr lang="en-US" sz="2800" dirty="0" smtClean="0">
                <a:solidFill>
                  <a:schemeClr val="tx1"/>
                </a:solidFill>
                <a:latin typeface="Arial" pitchFamily="34" charset="0"/>
                <a:cs typeface="Arial" pitchFamily="34" charset="0"/>
              </a:rPr>
              <a:t>Patriot:	   12 girls per 1 registered Leader</a:t>
            </a:r>
          </a:p>
          <a:p>
            <a:pPr algn="l"/>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30725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100" y="304800"/>
            <a:ext cx="8305800" cy="1470025"/>
          </a:xfrm>
        </p:spPr>
        <p:txBody>
          <a:bodyPr/>
          <a:lstStyle/>
          <a:p>
            <a:r>
              <a:rPr lang="en-US" dirty="0" smtClean="0">
                <a:latin typeface="Arial Black" pitchFamily="34" charset="0"/>
              </a:rPr>
              <a:t>Troop Meeting Standards</a:t>
            </a:r>
            <a:endParaRPr lang="en-US" dirty="0">
              <a:latin typeface="Arial Black" pitchFamily="34" charset="0"/>
            </a:endParaRPr>
          </a:p>
        </p:txBody>
      </p:sp>
      <p:sp>
        <p:nvSpPr>
          <p:cNvPr id="3" name="Subtitle 2"/>
          <p:cNvSpPr>
            <a:spLocks noGrp="1"/>
          </p:cNvSpPr>
          <p:nvPr>
            <p:ph type="subTitle" idx="1"/>
          </p:nvPr>
        </p:nvSpPr>
        <p:spPr>
          <a:xfrm>
            <a:off x="762000" y="1524000"/>
            <a:ext cx="7620000" cy="4724400"/>
          </a:xfrm>
          <a:noFill/>
        </p:spPr>
        <p:txBody>
          <a:bodyPr>
            <a:noAutofit/>
          </a:bodyPr>
          <a:lstStyle/>
          <a:p>
            <a:pPr marL="274320" indent="-274320" algn="l">
              <a:spcBef>
                <a:spcPts val="0"/>
              </a:spcBef>
              <a:spcAft>
                <a:spcPts val="1200"/>
              </a:spcAft>
              <a:buFont typeface="Arial" pitchFamily="34" charset="0"/>
              <a:buChar char="•"/>
            </a:pPr>
            <a:r>
              <a:rPr lang="en-US" sz="2400" dirty="0" smtClean="0">
                <a:solidFill>
                  <a:schemeClr val="tx1"/>
                </a:solidFill>
                <a:latin typeface="Arial" pitchFamily="34" charset="0"/>
                <a:cs typeface="Arial" pitchFamily="34" charset="0"/>
              </a:rPr>
              <a:t>Meeting Place should be accessible to all</a:t>
            </a:r>
          </a:p>
          <a:p>
            <a:pPr marL="274320" indent="-274320" algn="l">
              <a:spcBef>
                <a:spcPts val="0"/>
              </a:spcBef>
              <a:spcAft>
                <a:spcPts val="1200"/>
              </a:spcAft>
              <a:buFont typeface="Arial" charset="0"/>
              <a:buChar char="•"/>
            </a:pPr>
            <a:r>
              <a:rPr lang="en-US" sz="2400" dirty="0" smtClean="0">
                <a:solidFill>
                  <a:schemeClr val="tx1"/>
                </a:solidFill>
                <a:latin typeface="Arial" pitchFamily="34" charset="0"/>
                <a:cs typeface="Arial" pitchFamily="34" charset="0"/>
              </a:rPr>
              <a:t>Buildings should be safe, secure, clean, properly ventilated, heated, well-lit, hazard free</a:t>
            </a:r>
          </a:p>
          <a:p>
            <a:pPr marL="274320" indent="-274320" algn="l">
              <a:spcBef>
                <a:spcPts val="0"/>
              </a:spcBef>
              <a:spcAft>
                <a:spcPts val="1200"/>
              </a:spcAft>
              <a:buFont typeface="Arial" charset="0"/>
              <a:buChar char="•"/>
            </a:pPr>
            <a:r>
              <a:rPr lang="en-US" sz="2400" dirty="0" smtClean="0">
                <a:solidFill>
                  <a:schemeClr val="tx1"/>
                </a:solidFill>
                <a:latin typeface="Arial" pitchFamily="34" charset="0"/>
                <a:cs typeface="Arial" pitchFamily="34" charset="0"/>
              </a:rPr>
              <a:t>Adequate space for planned activities</a:t>
            </a:r>
          </a:p>
          <a:p>
            <a:pPr marL="274320" indent="-274320" algn="l">
              <a:spcBef>
                <a:spcPts val="0"/>
              </a:spcBef>
              <a:spcAft>
                <a:spcPts val="1200"/>
              </a:spcAft>
              <a:buFont typeface="Arial" charset="0"/>
              <a:buChar char="•"/>
            </a:pPr>
            <a:r>
              <a:rPr lang="en-US" sz="2400" dirty="0" smtClean="0">
                <a:solidFill>
                  <a:schemeClr val="tx1"/>
                </a:solidFill>
                <a:latin typeface="Arial" pitchFamily="34" charset="0"/>
                <a:cs typeface="Arial" pitchFamily="34" charset="0"/>
              </a:rPr>
              <a:t>Leaders should arrive early to unlock doors (no girls waiting outside)</a:t>
            </a:r>
          </a:p>
          <a:p>
            <a:pPr marL="274320" indent="-274320" algn="l">
              <a:spcBef>
                <a:spcPts val="0"/>
              </a:spcBef>
              <a:spcAft>
                <a:spcPts val="1200"/>
              </a:spcAft>
              <a:buFont typeface="Arial" charset="0"/>
              <a:buChar char="•"/>
            </a:pPr>
            <a:r>
              <a:rPr lang="en-US" sz="2400" dirty="0" smtClean="0">
                <a:solidFill>
                  <a:schemeClr val="tx1"/>
                </a:solidFill>
                <a:latin typeface="Arial" pitchFamily="34" charset="0"/>
                <a:cs typeface="Arial" pitchFamily="34" charset="0"/>
              </a:rPr>
              <a:t>First-Aid Kit at all meetings</a:t>
            </a:r>
            <a:endParaRPr lang="en-US" sz="2400" dirty="0" smtClean="0">
              <a:solidFill>
                <a:schemeClr val="tx1"/>
              </a:solidFill>
            </a:endParaRPr>
          </a:p>
          <a:p>
            <a:pPr marL="274320" indent="-274320" algn="l">
              <a:spcBef>
                <a:spcPts val="0"/>
              </a:spcBef>
              <a:spcAft>
                <a:spcPts val="1200"/>
              </a:spcAft>
              <a:buFont typeface="Arial" charset="0"/>
              <a:buChar char="•"/>
            </a:pPr>
            <a:r>
              <a:rPr lang="en-US" sz="2400" dirty="0" smtClean="0">
                <a:solidFill>
                  <a:schemeClr val="tx1"/>
                </a:solidFill>
                <a:latin typeface="Arial" pitchFamily="34" charset="0"/>
                <a:cs typeface="Arial" pitchFamily="34" charset="0"/>
              </a:rPr>
              <a:t>One First-Aid and CPR Certified adult per Level must be present</a:t>
            </a:r>
          </a:p>
          <a:p>
            <a:pPr marL="274320" indent="-274320" algn="l">
              <a:spcBef>
                <a:spcPts val="0"/>
              </a:spcBef>
              <a:spcAft>
                <a:spcPts val="1200"/>
              </a:spcAft>
              <a:buFont typeface="Arial" charset="0"/>
              <a:buChar char="•"/>
            </a:pPr>
            <a:r>
              <a:rPr lang="en-US" sz="2400" dirty="0" smtClean="0">
                <a:solidFill>
                  <a:schemeClr val="tx1"/>
                </a:solidFill>
                <a:latin typeface="Arial" pitchFamily="34" charset="0"/>
                <a:cs typeface="Arial" pitchFamily="34" charset="0"/>
              </a:rPr>
              <a:t>Girl and Adult Health &amp; Medical History Forms accessible at Troop meeting site</a:t>
            </a:r>
          </a:p>
        </p:txBody>
      </p:sp>
    </p:spTree>
    <p:extLst>
      <p:ext uri="{BB962C8B-B14F-4D97-AF65-F5344CB8AC3E}">
        <p14:creationId xmlns:p14="http://schemas.microsoft.com/office/powerpoint/2010/main" val="4219018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1260</TotalTime>
  <Words>4728</Words>
  <Application>Microsoft Office PowerPoint</Application>
  <PresentationFormat>On-screen Show (4:3)</PresentationFormat>
  <Paragraphs>451</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Black</vt:lpstr>
      <vt:lpstr>Calibri</vt:lpstr>
      <vt:lpstr>Wingdings</vt:lpstr>
      <vt:lpstr>Office Theme</vt:lpstr>
      <vt:lpstr>AHG Health and Safety Guidelines</vt:lpstr>
      <vt:lpstr>Health &amp; Safety Standards</vt:lpstr>
      <vt:lpstr>Role of Planning</vt:lpstr>
      <vt:lpstr>Safety Awareness</vt:lpstr>
      <vt:lpstr>Safety Awareness</vt:lpstr>
      <vt:lpstr>Overview of Health and Safety</vt:lpstr>
      <vt:lpstr>Overview of Health and Safety</vt:lpstr>
      <vt:lpstr>Girl / Leader Ratios</vt:lpstr>
      <vt:lpstr>Troop Meeting Standards</vt:lpstr>
      <vt:lpstr>Release of Members</vt:lpstr>
      <vt:lpstr>Discipline</vt:lpstr>
      <vt:lpstr>Troop Emergency Preparedness</vt:lpstr>
      <vt:lpstr>Security</vt:lpstr>
      <vt:lpstr>First-Aid</vt:lpstr>
      <vt:lpstr>Medication Policies</vt:lpstr>
      <vt:lpstr>Transportation Policies</vt:lpstr>
      <vt:lpstr>Child Abuse Prevention Policy &amp; Procedure</vt:lpstr>
      <vt:lpstr>Child Abuse Prevention Procedure</vt:lpstr>
      <vt:lpstr>AHG Standards for Maintaining A Healthy and Safe Environment</vt:lpstr>
      <vt:lpstr>AHG Standards for Maintaining A Healthy and Safe Environment</vt:lpstr>
      <vt:lpstr>AHG Standards for Maintaining A Healthy and Safe Environment</vt:lpstr>
      <vt:lpstr>Natural Disaster Procedures</vt:lpstr>
      <vt:lpstr>Troop Trip Guidelines &amp; Procedures</vt:lpstr>
      <vt:lpstr>Troop Trip Packets</vt:lpstr>
      <vt:lpstr>Troop Trip Packets</vt:lpstr>
      <vt:lpstr>AHG Activity Guidelines</vt:lpstr>
      <vt:lpstr>How to utilize the H&amp;S Section of the Handbook</vt:lpstr>
      <vt:lpstr>Questions?</vt:lpstr>
      <vt:lpstr>Evaluation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AHG Health and Safety Guidelines</dc:title>
  <dc:creator>cmoore</dc:creator>
  <cp:lastModifiedBy>Adam</cp:lastModifiedBy>
  <cp:revision>113</cp:revision>
  <cp:lastPrinted>2011-09-14T17:03:00Z</cp:lastPrinted>
  <dcterms:created xsi:type="dcterms:W3CDTF">2008-07-29T20:36:31Z</dcterms:created>
  <dcterms:modified xsi:type="dcterms:W3CDTF">2016-07-11T21:24:43Z</dcterms:modified>
</cp:coreProperties>
</file>