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9" r:id="rId3"/>
    <p:sldId id="260" r:id="rId4"/>
    <p:sldId id="257" r:id="rId5"/>
    <p:sldId id="285" r:id="rId6"/>
    <p:sldId id="262" r:id="rId7"/>
    <p:sldId id="258" r:id="rId8"/>
    <p:sldId id="264" r:id="rId9"/>
    <p:sldId id="263" r:id="rId10"/>
    <p:sldId id="265" r:id="rId11"/>
    <p:sldId id="266" r:id="rId12"/>
    <p:sldId id="267" r:id="rId13"/>
    <p:sldId id="268" r:id="rId14"/>
    <p:sldId id="269" r:id="rId15"/>
    <p:sldId id="270" r:id="rId16"/>
    <p:sldId id="271" r:id="rId17"/>
    <p:sldId id="272" r:id="rId18"/>
    <p:sldId id="273" r:id="rId19"/>
    <p:sldId id="288" r:id="rId20"/>
    <p:sldId id="279" r:id="rId21"/>
    <p:sldId id="275" r:id="rId22"/>
    <p:sldId id="276" r:id="rId23"/>
    <p:sldId id="277" r:id="rId24"/>
    <p:sldId id="278" r:id="rId25"/>
    <p:sldId id="274" r:id="rId26"/>
    <p:sldId id="280" r:id="rId27"/>
    <p:sldId id="281" r:id="rId28"/>
    <p:sldId id="282" r:id="rId29"/>
    <p:sldId id="287" r:id="rId30"/>
    <p:sldId id="283" r:id="rId31"/>
    <p:sldId id="284" r:id="rId32"/>
    <p:sldId id="28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42E"/>
    <a:srgbClr val="A9DDE8"/>
    <a:srgbClr val="F79646"/>
    <a:srgbClr val="C3DE7E"/>
    <a:srgbClr val="B2D559"/>
    <a:srgbClr val="FF0066"/>
    <a:srgbClr val="FF73B9"/>
    <a:srgbClr val="AD85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99" autoAdjust="0"/>
  </p:normalViewPr>
  <p:slideViewPr>
    <p:cSldViewPr>
      <p:cViewPr varScale="1">
        <p:scale>
          <a:sx n="88" d="100"/>
          <a:sy n="88" d="100"/>
        </p:scale>
        <p:origin x="227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31957-F777-4013-8577-B287DDFA7DC9}" type="datetimeFigureOut">
              <a:rPr lang="en-US" smtClean="0"/>
              <a:t>7/11/2016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B91D3-813B-484C-AC64-833E2E186155}" type="slidenum">
              <a:rPr lang="en-US" smtClean="0"/>
              <a:t>‹#›</a:t>
            </a:fld>
            <a:endParaRPr lang="en-US"/>
          </a:p>
        </p:txBody>
      </p:sp>
    </p:spTree>
    <p:extLst>
      <p:ext uri="{BB962C8B-B14F-4D97-AF65-F5344CB8AC3E}">
        <p14:creationId xmlns:p14="http://schemas.microsoft.com/office/powerpoint/2010/main" val="307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Welcome to Pathfinder Breakout Training! As a Pathfinder Unit Leader, you are joining the ministry of thousands of volunteers across the country who are building generations of women committed to lives of integrity, faith and service.  Your role as a Pathfinder leader will influence the girls and families in your Unit, Troop, and whole community. AHG prays that you will also be challenged and transformed as you lead others. </a:t>
            </a:r>
          </a:p>
          <a:p>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Whether you are an experienced or brand new Pathfinder Leader, this training session will introduce your role and responsibilities as a volunteer, an overview of the Pathfinder program, and the resources available to you as a Pathfinder Leader. </a:t>
            </a: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1</a:t>
            </a:fld>
            <a:endParaRPr lang="en-US"/>
          </a:p>
        </p:txBody>
      </p:sp>
    </p:spTree>
    <p:extLst>
      <p:ext uri="{BB962C8B-B14F-4D97-AF65-F5344CB8AC3E}">
        <p14:creationId xmlns:p14="http://schemas.microsoft.com/office/powerpoint/2010/main" val="240526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Your Pathfinder Unit should function as a Unit of the whole Troop by participating in larger Troop activities. Pathfinders should be a part of Troop opening, closing, and flag ceremonies. The Troop should also plan social,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service and outdoor events that welcome Pathfinder participation.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Troop is holding an activity that restricts Pathfinder participation, be sure to use </a:t>
            </a:r>
            <a:r>
              <a:rPr lang="en-US" sz="1200" i="1" kern="1200" dirty="0" smtClean="0">
                <a:solidFill>
                  <a:schemeClr val="tx1"/>
                </a:solidFill>
                <a:effectLst/>
                <a:latin typeface="+mn-lt"/>
                <a:ea typeface="+mn-ea"/>
                <a:cs typeface="+mn-cs"/>
              </a:rPr>
              <a:t>inclusive</a:t>
            </a:r>
            <a:r>
              <a:rPr lang="en-US" sz="1200" kern="1200" dirty="0" smtClean="0">
                <a:solidFill>
                  <a:schemeClr val="tx1"/>
                </a:solidFill>
                <a:effectLst/>
                <a:latin typeface="+mn-lt"/>
                <a:ea typeface="+mn-ea"/>
                <a:cs typeface="+mn-cs"/>
              </a:rPr>
              <a:t> instead of </a:t>
            </a:r>
            <a:r>
              <a:rPr lang="en-US" sz="1200" i="1" kern="1200" dirty="0" smtClean="0">
                <a:solidFill>
                  <a:schemeClr val="tx1"/>
                </a:solidFill>
                <a:effectLst/>
                <a:latin typeface="+mn-lt"/>
                <a:ea typeface="+mn-ea"/>
                <a:cs typeface="+mn-cs"/>
              </a:rPr>
              <a:t>exclusive</a:t>
            </a:r>
            <a:r>
              <a:rPr lang="en-US" sz="1200" kern="1200" dirty="0" smtClean="0">
                <a:solidFill>
                  <a:schemeClr val="tx1"/>
                </a:solidFill>
                <a:effectLst/>
                <a:latin typeface="+mn-lt"/>
                <a:ea typeface="+mn-ea"/>
                <a:cs typeface="+mn-cs"/>
              </a:rPr>
              <a:t> verbiage when advertising the event. For example, saying that the whole Troop except Pathfinders is going camping singles out the PF unit for exclusion, versus saying that the </a:t>
            </a:r>
            <a:r>
              <a:rPr lang="en-US" sz="1200" kern="1200" dirty="0" err="1" smtClean="0">
                <a:solidFill>
                  <a:schemeClr val="tx1"/>
                </a:solidFill>
                <a:effectLst/>
                <a:latin typeface="+mn-lt"/>
                <a:ea typeface="+mn-ea"/>
                <a:cs typeface="+mn-cs"/>
              </a:rPr>
              <a:t>Tenderheart</a:t>
            </a:r>
            <a:r>
              <a:rPr lang="en-US" sz="1200" kern="1200" dirty="0" smtClean="0">
                <a:solidFill>
                  <a:schemeClr val="tx1"/>
                </a:solidFill>
                <a:effectLst/>
                <a:latin typeface="+mn-lt"/>
                <a:ea typeface="+mn-ea"/>
                <a:cs typeface="+mn-cs"/>
              </a:rPr>
              <a:t>, Explorer &amp; Pi/Pa Units are going camping.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10</a:t>
            </a:fld>
            <a:endParaRPr lang="en-US"/>
          </a:p>
        </p:txBody>
      </p:sp>
    </p:spTree>
    <p:extLst>
      <p:ext uri="{BB962C8B-B14F-4D97-AF65-F5344CB8AC3E}">
        <p14:creationId xmlns:p14="http://schemas.microsoft.com/office/powerpoint/2010/main" val="4244037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your Troop budget includes a Unit-specific fund, work with your Troop Treasurer to budget for the program year. Your Unit budget should include income from Troop dues and fundraising, and expenses like the Program Support Fee, special field trips and craft supplies.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Work within your Troop policies to communicate your Unit budget to other leaders and families. Follow any Troop policies for requesting reimbursement or further funds.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11</a:t>
            </a:fld>
            <a:endParaRPr lang="en-US"/>
          </a:p>
        </p:txBody>
      </p:sp>
    </p:spTree>
    <p:extLst>
      <p:ext uri="{BB962C8B-B14F-4D97-AF65-F5344CB8AC3E}">
        <p14:creationId xmlns:p14="http://schemas.microsoft.com/office/powerpoint/2010/main" val="2201301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Pathfinder’s experience in her first year of AHG will involve many different aspects of the AHG program. Many of those AHG experiences will be shared with girls of other Levels. There are, however, several unique pieces to Pathfinder programming that are not shared with other program levels. </a:t>
            </a:r>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12</a:t>
            </a:fld>
            <a:endParaRPr lang="en-US"/>
          </a:p>
        </p:txBody>
      </p:sp>
    </p:spTree>
    <p:extLst>
      <p:ext uri="{BB962C8B-B14F-4D97-AF65-F5344CB8AC3E}">
        <p14:creationId xmlns:p14="http://schemas.microsoft.com/office/powerpoint/2010/main" val="1285166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Pathfinders are required to be five years old at the time they join AHG, and at least by October 31 of the program year. If a girl turns five after the Troop begins meeting but before October 31, she should wait until her fifth birthday to register as an AHG member and begin attending Troop meetings.  If a girl has her fifth birthday after October 31, she should wait until the beginning of the following program year to join the AHG Troop. </a:t>
            </a:r>
          </a:p>
          <a:p>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13</a:t>
            </a:fld>
            <a:endParaRPr lang="en-US"/>
          </a:p>
        </p:txBody>
      </p:sp>
    </p:spTree>
    <p:extLst>
      <p:ext uri="{BB962C8B-B14F-4D97-AF65-F5344CB8AC3E}">
        <p14:creationId xmlns:p14="http://schemas.microsoft.com/office/powerpoint/2010/main" val="2240173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AHG is a uniformed organization and strongly believes in the unifying benefits of girl uniforms. Part of joining an AHG Troop is wearing the official Pathfinder uniform,</a:t>
            </a:r>
            <a:r>
              <a:rPr lang="en-US" sz="1200" kern="1200" baseline="0" dirty="0" smtClean="0">
                <a:solidFill>
                  <a:schemeClr val="tx1"/>
                </a:solidFill>
                <a:effectLst/>
                <a:latin typeface="+mn-lt"/>
                <a:ea typeface="+mn-ea"/>
                <a:cs typeface="+mn-cs"/>
              </a:rPr>
              <a:t> which is different from any other AHG girl uniform.</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Pathfinder uniform consists of the official Pathfinder T-Shirt, navy </a:t>
            </a:r>
            <a:r>
              <a:rPr lang="en-US" sz="1200" kern="1200" dirty="0" err="1" smtClean="0">
                <a:solidFill>
                  <a:schemeClr val="tx1"/>
                </a:solidFill>
                <a:effectLst/>
                <a:latin typeface="+mn-lt"/>
                <a:ea typeface="+mn-ea"/>
                <a:cs typeface="+mn-cs"/>
              </a:rPr>
              <a:t>skorts</a:t>
            </a:r>
            <a:r>
              <a:rPr lang="en-US" sz="1200" kern="1200" dirty="0" smtClean="0">
                <a:solidFill>
                  <a:schemeClr val="tx1"/>
                </a:solidFill>
                <a:effectLst/>
                <a:latin typeface="+mn-lt"/>
                <a:ea typeface="+mn-ea"/>
                <a:cs typeface="+mn-cs"/>
              </a:rPr>
              <a:t> or slacks and the official Pathfinder necklace. The Pathfinder T-Shirt, necklace can be purchased as a kit, which also includes the Pathfinder Handbook, for $28 by individual families on the AHG attic, or Troops can place larger orders through the Leader Store.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Pathfinder tote bag is not a required part of the official uniform but is a functional addition to the uniform. It gives Pathfinders a specific place to keep their Handbook and other AHG materials together throughout the week. The Pathfinder tote bag is also where any special activity patches a</a:t>
            </a:r>
            <a:r>
              <a:rPr lang="en-US" sz="1200" kern="1200" baseline="0" dirty="0" smtClean="0">
                <a:solidFill>
                  <a:schemeClr val="tx1"/>
                </a:solidFill>
                <a:effectLst/>
                <a:latin typeface="+mn-lt"/>
                <a:ea typeface="+mn-ea"/>
                <a:cs typeface="+mn-cs"/>
              </a:rPr>
              <a:t> Pathfinder earns should be sewn and displayed.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14</a:t>
            </a:fld>
            <a:endParaRPr lang="en-US"/>
          </a:p>
        </p:txBody>
      </p:sp>
    </p:spTree>
    <p:extLst>
      <p:ext uri="{BB962C8B-B14F-4D97-AF65-F5344CB8AC3E}">
        <p14:creationId xmlns:p14="http://schemas.microsoft.com/office/powerpoint/2010/main" val="4014264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Pathfinder Necklace, a part of the official</a:t>
            </a:r>
            <a:r>
              <a:rPr lang="en-US" sz="1200" kern="1200" baseline="0" dirty="0" smtClean="0">
                <a:solidFill>
                  <a:schemeClr val="tx1"/>
                </a:solidFill>
                <a:effectLst/>
                <a:latin typeface="+mn-lt"/>
                <a:ea typeface="+mn-ea"/>
                <a:cs typeface="+mn-cs"/>
              </a:rPr>
              <a:t> Pathfinder Uniform,</a:t>
            </a:r>
            <a:r>
              <a:rPr lang="en-US" sz="1200" kern="1200" dirty="0" smtClean="0">
                <a:solidFill>
                  <a:schemeClr val="tx1"/>
                </a:solidFill>
                <a:effectLst/>
                <a:latin typeface="+mn-lt"/>
                <a:ea typeface="+mn-ea"/>
                <a:cs typeface="+mn-cs"/>
              </a:rPr>
              <a:t>  is made up of beads that signify different parts of the Pathfinder program. Each girl should have her own necklace and add the appropriate beads to it through the program year.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blue beads represent meeting attendance. Red heart beads are placed on the necklace for each Bible verse a girl learns or memorizes as a part of the Pathfinder program. The white star beads represent service project participation. Troops can determine if Pathfinders will be given a white star bead for each different service project, or will be given a single star to represent all service participation throughout the year. Finally, the AHG logo beads are placed on the necklace each time a girl completes a stepping stone.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Pathfinder necklace also includes Troop number beads, which help reinforce that the Pathfinder unit is indeed part of the larger Troop.  These</a:t>
            </a:r>
            <a:r>
              <a:rPr lang="en-US" sz="1200" kern="1200" baseline="0" dirty="0" smtClean="0">
                <a:solidFill>
                  <a:schemeClr val="tx1"/>
                </a:solidFill>
                <a:effectLst/>
                <a:latin typeface="+mn-lt"/>
                <a:ea typeface="+mn-ea"/>
                <a:cs typeface="+mn-cs"/>
              </a:rPr>
              <a:t> beads can be placed on the necklace at the first Unit meeting to help girls learn their Troop number.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15</a:t>
            </a:fld>
            <a:endParaRPr lang="en-US"/>
          </a:p>
        </p:txBody>
      </p:sp>
    </p:spTree>
    <p:extLst>
      <p:ext uri="{BB962C8B-B14F-4D97-AF65-F5344CB8AC3E}">
        <p14:creationId xmlns:p14="http://schemas.microsoft.com/office/powerpoint/2010/main" val="4039784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addition to the uniform and necklace, the Pathfinder Handbook is unique to the </a:t>
            </a:r>
            <a:r>
              <a:rPr lang="en-US" sz="1200" kern="1200" baseline="0" smtClean="0">
                <a:solidFill>
                  <a:schemeClr val="tx1"/>
                </a:solidFill>
                <a:effectLst/>
                <a:latin typeface="+mn-lt"/>
                <a:ea typeface="+mn-ea"/>
                <a:cs typeface="+mn-cs"/>
              </a:rPr>
              <a:t>Pathfinder program. </a:t>
            </a:r>
            <a:r>
              <a:rPr lang="en-US" sz="1200" kern="120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Pathfinder Handbook is an official publication of AHG, Inc. written to serve both the Pathfinder girl and adult Volunteer.  Each handbook contains program guidelines and curriculum and tracks a girl’s progress through the Pathfinder program. These handbooks are purchased through the AHG Attic.  Each girl member is required to have a Pathfinder handbook.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Pathfinder Handbook is a keepsake of the Pathfinder year and is designed for each girl to draw, create and personalize. The Pathfinder Handbook also teaches parents about AHG, and helps them walk through the program alongside their daughters.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16</a:t>
            </a:fld>
            <a:endParaRPr lang="en-US"/>
          </a:p>
        </p:txBody>
      </p:sp>
    </p:spTree>
    <p:extLst>
      <p:ext uri="{BB962C8B-B14F-4D97-AF65-F5344CB8AC3E}">
        <p14:creationId xmlns:p14="http://schemas.microsoft.com/office/powerpoint/2010/main" val="2915722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Pathfinder</a:t>
            </a:r>
            <a:r>
              <a:rPr lang="en-US" sz="1200" kern="1200" baseline="0" dirty="0" smtClean="0">
                <a:solidFill>
                  <a:schemeClr val="tx1"/>
                </a:solidFill>
                <a:effectLst/>
                <a:latin typeface="+mn-lt"/>
                <a:ea typeface="+mn-ea"/>
                <a:cs typeface="+mn-cs"/>
              </a:rPr>
              <a:t> Handbook contains the whole formal Pathfinder Curriculum, which was revised in 2014 by a national team of volunteers and staff. The Pathfinder curriculum integrates girls into the life of the broader Troop, helps families understand and participate in their daughter’s AHG experience, and provides creative opportunities for girls. Along the way, girls will begin to be shaped into women of integrity as they grow in faith, exploration and compassion.  Let’s look at the specific pieces of the Pathfinder Curriculum. </a:t>
            </a:r>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17</a:t>
            </a:fld>
            <a:endParaRPr lang="en-US"/>
          </a:p>
        </p:txBody>
      </p:sp>
    </p:spTree>
    <p:extLst>
      <p:ext uri="{BB962C8B-B14F-4D97-AF65-F5344CB8AC3E}">
        <p14:creationId xmlns:p14="http://schemas.microsoft.com/office/powerpoint/2010/main" val="2429658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Pathfinder Curriculum is broken into six “Stepping Stones,” which teach the AHG Oath &amp; Creed. While the structure of the curriculum is written to spread each stepping stone over two Troop meetings, the program can be flexed to meet the needs of Troops that meet less or more often. The Pathfinder Leader Resource Guide has more ideas and information about planning to cover all six Stepping Stones</a:t>
            </a:r>
            <a:r>
              <a:rPr lang="en-US" sz="1200" kern="1200" baseline="0" dirty="0" smtClean="0">
                <a:solidFill>
                  <a:schemeClr val="tx1"/>
                </a:solidFill>
                <a:effectLst/>
                <a:latin typeface="+mn-lt"/>
                <a:ea typeface="+mn-ea"/>
                <a:cs typeface="+mn-cs"/>
              </a:rPr>
              <a:t> in a program year.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18</a:t>
            </a:fld>
            <a:endParaRPr lang="en-US"/>
          </a:p>
        </p:txBody>
      </p:sp>
    </p:spTree>
    <p:extLst>
      <p:ext uri="{BB962C8B-B14F-4D97-AF65-F5344CB8AC3E}">
        <p14:creationId xmlns:p14="http://schemas.microsoft.com/office/powerpoint/2010/main" val="282314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Each stepping stone contains six different elements:</a:t>
            </a:r>
          </a:p>
          <a:p>
            <a:r>
              <a:rPr lang="en-US" sz="1200" kern="1200" dirty="0" smtClean="0">
                <a:solidFill>
                  <a:schemeClr val="tx1"/>
                </a:solidFill>
                <a:effectLst/>
                <a:latin typeface="+mn-lt"/>
                <a:ea typeface="+mn-ea"/>
                <a:cs typeface="+mn-cs"/>
              </a:rPr>
              <a:t>Fanny Facts, Troop Meeting Memories,</a:t>
            </a:r>
            <a:r>
              <a:rPr lang="en-US" sz="1200" kern="1200" baseline="0" dirty="0" smtClean="0">
                <a:solidFill>
                  <a:schemeClr val="tx1"/>
                </a:solidFill>
                <a:effectLst/>
                <a:latin typeface="+mn-lt"/>
                <a:ea typeface="+mn-ea"/>
                <a:cs typeface="+mn-cs"/>
              </a:rPr>
              <a:t> Creed Word Close-Ups, Bible Verse, and Frontier in Focus</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19</a:t>
            </a:fld>
            <a:endParaRPr lang="en-US"/>
          </a:p>
        </p:txBody>
      </p:sp>
    </p:spTree>
    <p:extLst>
      <p:ext uri="{BB962C8B-B14F-4D97-AF65-F5344CB8AC3E}">
        <p14:creationId xmlns:p14="http://schemas.microsoft.com/office/powerpoint/2010/main" val="3591911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Before beginning to lead the girls in your Unit, it’s important to understand the foundational principles that shape AHG. The American Heritage Girls ministry is guided by the mission statement, AHG Oath, and AHG Creed.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AHG’s mission is “building women of integrity through service to God, family, community and country.” This mission is supported as girls and adults seek to live out the AHG Oath: “I promise to love God, cherish my family, honor my country, and serve in my community.” </a:t>
            </a:r>
          </a:p>
          <a:p>
            <a:pPr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fld id="{621B91D3-813B-484C-AC64-833E2E186155}" type="slidenum">
              <a:rPr lang="en-US" smtClean="0"/>
              <a:t>2</a:t>
            </a:fld>
            <a:endParaRPr lang="en-US"/>
          </a:p>
        </p:txBody>
      </p:sp>
    </p:spTree>
    <p:extLst>
      <p:ext uri="{BB962C8B-B14F-4D97-AF65-F5344CB8AC3E}">
        <p14:creationId xmlns:p14="http://schemas.microsoft.com/office/powerpoint/2010/main" val="139018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element of each stepping stone is “Fanny Facts.” The Fanny Facts, which are written out in the Pathfinder Handbook, introduce girls to Fanny Crosby—the</a:t>
            </a:r>
            <a:r>
              <a:rPr lang="en-US" sz="1200" kern="1200" baseline="0" dirty="0" smtClean="0">
                <a:solidFill>
                  <a:schemeClr val="tx1"/>
                </a:solidFill>
                <a:effectLst/>
                <a:latin typeface="+mn-lt"/>
                <a:ea typeface="+mn-ea"/>
                <a:cs typeface="+mn-cs"/>
              </a:rPr>
              <a:t> Pathfinder Level Award namesake. </a:t>
            </a:r>
            <a:r>
              <a:rPr lang="en-US" sz="1200" kern="1200" dirty="0" smtClean="0">
                <a:solidFill>
                  <a:schemeClr val="tx1"/>
                </a:solidFill>
                <a:effectLst/>
                <a:latin typeface="+mn-lt"/>
                <a:ea typeface="+mn-ea"/>
                <a:cs typeface="+mn-cs"/>
              </a:rPr>
              <a:t>Fanny Crosby was a 19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American hymn writer. When she was an infant, she was blinded by an infection and spent the rest of her life blind. Fanny’s life story provides a model for girls to use the gifts God has given them to positively impact the world around them, even though they are young.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“Fanny Fact” relates an area or event in her life to the AHG Oath &amp; Creed. There are small activities or opportunities for personal reflection in each Fanny Facts section. </a:t>
            </a:r>
          </a:p>
          <a:p>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20</a:t>
            </a:fld>
            <a:endParaRPr lang="en-US"/>
          </a:p>
        </p:txBody>
      </p:sp>
    </p:spTree>
    <p:extLst>
      <p:ext uri="{BB962C8B-B14F-4D97-AF65-F5344CB8AC3E}">
        <p14:creationId xmlns:p14="http://schemas.microsoft.com/office/powerpoint/2010/main" val="986652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second piece of each Stepping Stone is “Troop Meeting Memories.” These pages give girls space to be creative as they remember their Troop meetings, the activities they participate in, the people they meet, and the lessons they learn. The Troop Meeting Memory pages truly make the Pathfinder Handbook unique for each girl as she fills up the pages with her memories.</a:t>
            </a:r>
          </a:p>
          <a:p>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21</a:t>
            </a:fld>
            <a:endParaRPr lang="en-US"/>
          </a:p>
        </p:txBody>
      </p:sp>
    </p:spTree>
    <p:extLst>
      <p:ext uri="{BB962C8B-B14F-4D97-AF65-F5344CB8AC3E}">
        <p14:creationId xmlns:p14="http://schemas.microsoft.com/office/powerpoint/2010/main" val="2367289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Stepping Stone also focuses on 1-2 AHG Creed words. At the end of the Pathfinder program, a girl will have spent time considering each of the AHG creed words. Creed word Close-Ups include small activities, experiments and discussion points and help girls understand more thoroughly what it means to “promise to be…” the words in the AHG Creed.</a:t>
            </a:r>
          </a:p>
          <a:p>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22</a:t>
            </a:fld>
            <a:endParaRPr lang="en-US"/>
          </a:p>
        </p:txBody>
      </p:sp>
    </p:spTree>
    <p:extLst>
      <p:ext uri="{BB962C8B-B14F-4D97-AF65-F5344CB8AC3E}">
        <p14:creationId xmlns:p14="http://schemas.microsoft.com/office/powerpoint/2010/main" val="2927640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is one brief Bible verse paired with each stepping stone. Connecting the lessons of the Pathfinder program to God’s word help girls understand that their highest calling is not just to do good things, but to do them with a heart that is seeking and following God.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verses are easy to learn and memorize, helping girls to “hide God’s word in their hearts.” The Bible verses also relate to the Creed Words covered in the same Stepping Stone.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a girl learns or memorizes the Bible verse for a Stepping Stone, she can add a red heart bead to her Pathfinder necklace.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23</a:t>
            </a:fld>
            <a:endParaRPr lang="en-US"/>
          </a:p>
        </p:txBody>
      </p:sp>
    </p:spTree>
    <p:extLst>
      <p:ext uri="{BB962C8B-B14F-4D97-AF65-F5344CB8AC3E}">
        <p14:creationId xmlns:p14="http://schemas.microsoft.com/office/powerpoint/2010/main" val="1768032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AHG badges are divided into different frontiers, and each stepping stone introduces one Badge frontier. The Frontier in Focus activities in each Stepping Stone are brief activities that introduce a sampling of Badges from that frontier.</a:t>
            </a:r>
            <a:r>
              <a:rPr lang="en-US" sz="1200" kern="1200" baseline="0" dirty="0" smtClean="0">
                <a:solidFill>
                  <a:schemeClr val="tx1"/>
                </a:solidFill>
                <a:effectLst/>
                <a:latin typeface="+mn-lt"/>
                <a:ea typeface="+mn-ea"/>
                <a:cs typeface="+mn-cs"/>
              </a:rPr>
              <a:t> They </a:t>
            </a:r>
            <a:r>
              <a:rPr lang="en-US" sz="1200" kern="1200" dirty="0" smtClean="0">
                <a:solidFill>
                  <a:schemeClr val="tx1"/>
                </a:solidFill>
                <a:effectLst/>
                <a:latin typeface="+mn-lt"/>
                <a:ea typeface="+mn-ea"/>
                <a:cs typeface="+mn-cs"/>
              </a:rPr>
              <a:t>familiarize girls and families with what it will be like to earn Badges in AHG’s upper levels. Girls do not earn entire badges through the Frontiers in Focus part of Stepping Stones.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six frontiers of the AHG program are: Our Heritage, Personal Well-Being, Family Living, The Arts, Science and Technology, and Outdoor Skills.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24</a:t>
            </a:fld>
            <a:endParaRPr lang="en-US"/>
          </a:p>
        </p:txBody>
      </p:sp>
    </p:spTree>
    <p:extLst>
      <p:ext uri="{BB962C8B-B14F-4D97-AF65-F5344CB8AC3E}">
        <p14:creationId xmlns:p14="http://schemas.microsoft.com/office/powerpoint/2010/main" val="3714163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Pathfinder curriculum culminates in the Fanny Crosby Award, the Level Award for this AHG program level. </a:t>
            </a:r>
          </a:p>
          <a:p>
            <a:r>
              <a:rPr lang="en-US" sz="1200" kern="1200" dirty="0" smtClean="0">
                <a:solidFill>
                  <a:schemeClr val="tx1"/>
                </a:solidFill>
                <a:effectLst/>
                <a:latin typeface="+mn-lt"/>
                <a:ea typeface="+mn-ea"/>
                <a:cs typeface="+mn-cs"/>
              </a:rPr>
              <a:t>The Fanny Crosby Award Tracking Sheet is in the back of both the Pathfinder Handbook and Pathfinder Leader Resource Guide. If earned at the end of the Pathfinder year, the Fanny Crosby Award would be the first Award placed on the </a:t>
            </a:r>
            <a:r>
              <a:rPr lang="en-US" sz="1200" kern="1200" dirty="0" err="1" smtClean="0">
                <a:solidFill>
                  <a:schemeClr val="tx1"/>
                </a:solidFill>
                <a:effectLst/>
                <a:latin typeface="+mn-lt"/>
                <a:ea typeface="+mn-ea"/>
                <a:cs typeface="+mn-cs"/>
              </a:rPr>
              <a:t>Tenderheart</a:t>
            </a:r>
            <a:r>
              <a:rPr lang="en-US" sz="1200" kern="1200" dirty="0" smtClean="0">
                <a:solidFill>
                  <a:schemeClr val="tx1"/>
                </a:solidFill>
                <a:effectLst/>
                <a:latin typeface="+mn-lt"/>
                <a:ea typeface="+mn-ea"/>
                <a:cs typeface="+mn-cs"/>
              </a:rPr>
              <a:t> vest.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25</a:t>
            </a:fld>
            <a:endParaRPr lang="en-US"/>
          </a:p>
        </p:txBody>
      </p:sp>
    </p:spTree>
    <p:extLst>
      <p:ext uri="{BB962C8B-B14F-4D97-AF65-F5344CB8AC3E}">
        <p14:creationId xmlns:p14="http://schemas.microsoft.com/office/powerpoint/2010/main" val="1967721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optional way to conclude the Pathfinder program is to help girls earn their Joining Award, which formally introduces the American Heritage Girls program to girls of any age or Level. The Pathfinder program satisfies all requirements of the Joining Award with one exception. Units earning the Joining Award will have to add requirement #1 of the Our Flag badge to their planning.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Joining Award should only be earned as a part of your Troop’s Pathfinder programming after the completion of every Stepping Stone and earning the Fanny Crosby Award. The Joining Award can also be earned at the beginning of the </a:t>
            </a:r>
            <a:r>
              <a:rPr lang="en-US" sz="1200" kern="1200" dirty="0" err="1" smtClean="0">
                <a:solidFill>
                  <a:schemeClr val="tx1"/>
                </a:solidFill>
                <a:effectLst/>
                <a:latin typeface="+mn-lt"/>
                <a:ea typeface="+mn-ea"/>
                <a:cs typeface="+mn-cs"/>
              </a:rPr>
              <a:t>Tenderheart</a:t>
            </a:r>
            <a:r>
              <a:rPr lang="en-US" sz="1200" kern="1200" dirty="0" smtClean="0">
                <a:solidFill>
                  <a:schemeClr val="tx1"/>
                </a:solidFill>
                <a:effectLst/>
                <a:latin typeface="+mn-lt"/>
                <a:ea typeface="+mn-ea"/>
                <a:cs typeface="+mn-cs"/>
              </a:rPr>
              <a:t> year or any time a girl joins the AHG Troop at an upper level.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tracking sheet for the Joining Award is available</a:t>
            </a:r>
            <a:r>
              <a:rPr lang="en-US" sz="1200" kern="1200" baseline="0" dirty="0" smtClean="0">
                <a:solidFill>
                  <a:schemeClr val="tx1"/>
                </a:solidFill>
                <a:effectLst/>
                <a:latin typeface="+mn-lt"/>
                <a:ea typeface="+mn-ea"/>
                <a:cs typeface="+mn-cs"/>
              </a:rPr>
              <a:t> in both the back of the Pathfinder Handbook and Pathfinder Leader Resource Guide.</a:t>
            </a:r>
            <a:endParaRPr lang="en-US" sz="1200" kern="1200" dirty="0" smtClean="0">
              <a:solidFill>
                <a:schemeClr val="tx1"/>
              </a:solidFill>
              <a:effectLst/>
              <a:latin typeface="+mn-lt"/>
              <a:ea typeface="+mn-ea"/>
              <a:cs typeface="+mn-cs"/>
            </a:endParaRPr>
          </a:p>
          <a:p>
            <a:endParaRPr lang="en-US" i="1" dirty="0"/>
          </a:p>
        </p:txBody>
      </p:sp>
      <p:sp>
        <p:nvSpPr>
          <p:cNvPr id="4" name="Slide Number Placeholder 3"/>
          <p:cNvSpPr>
            <a:spLocks noGrp="1"/>
          </p:cNvSpPr>
          <p:nvPr>
            <p:ph type="sldNum" sz="quarter" idx="10"/>
          </p:nvPr>
        </p:nvSpPr>
        <p:spPr/>
        <p:txBody>
          <a:bodyPr/>
          <a:lstStyle/>
          <a:p>
            <a:fld id="{621B91D3-813B-484C-AC64-833E2E186155}" type="slidenum">
              <a:rPr lang="en-US" smtClean="0"/>
              <a:t>26</a:t>
            </a:fld>
            <a:endParaRPr lang="en-US"/>
          </a:p>
        </p:txBody>
      </p:sp>
    </p:spTree>
    <p:extLst>
      <p:ext uri="{BB962C8B-B14F-4D97-AF65-F5344CB8AC3E}">
        <p14:creationId xmlns:p14="http://schemas.microsoft.com/office/powerpoint/2010/main" val="736672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a thorough reading of the Pathfinder Handbook, it is possible to offer the whole Pathfinder program. However, the Pathfinder Leader Resource Guide is invaluable in helping Pathfinder Leaders understand the different ways they can offer the Pathfinder program, creating detailed meeting plans, and deciding which activities to include in Troop meetings. The Pathfinder Leader Resource Guide, a free resource to AHG adult members, is available for download on the AHG Leader Portal.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briefly review three of the practical resources included in the Pathfinder Leader Resource Guide.</a:t>
            </a:r>
          </a:p>
          <a:p>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27</a:t>
            </a:fld>
            <a:endParaRPr lang="en-US"/>
          </a:p>
        </p:txBody>
      </p:sp>
    </p:spTree>
    <p:extLst>
      <p:ext uri="{BB962C8B-B14F-4D97-AF65-F5344CB8AC3E}">
        <p14:creationId xmlns:p14="http://schemas.microsoft.com/office/powerpoint/2010/main" val="2491001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Pages 6-7 of the PF LRG contain key points to planning and leading a Pathfinder Unit meeting. Then, the LRG provides planning calendars for the whole program year and for each stepping stone. Using these planning resources will help you and the other volunteers in your Unit be on the same page for planning meetings and ensure that each Stepping Stone is covered thoroughly.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sample year at a glance calendar on page 8 assumes that each stepping stone will be covered over the course of two meetings, but Troops can adjust their planning to match more or less frequent meeting times. </a:t>
            </a:r>
          </a:p>
        </p:txBody>
      </p:sp>
      <p:sp>
        <p:nvSpPr>
          <p:cNvPr id="4" name="Slide Number Placeholder 3"/>
          <p:cNvSpPr>
            <a:spLocks noGrp="1"/>
          </p:cNvSpPr>
          <p:nvPr>
            <p:ph type="sldNum" sz="quarter" idx="10"/>
          </p:nvPr>
        </p:nvSpPr>
        <p:spPr/>
        <p:txBody>
          <a:bodyPr/>
          <a:lstStyle/>
          <a:p>
            <a:fld id="{621B91D3-813B-484C-AC64-833E2E186155}" type="slidenum">
              <a:rPr lang="en-US" smtClean="0"/>
              <a:t>28</a:t>
            </a:fld>
            <a:endParaRPr lang="en-US"/>
          </a:p>
        </p:txBody>
      </p:sp>
    </p:spTree>
    <p:extLst>
      <p:ext uri="{BB962C8B-B14F-4D97-AF65-F5344CB8AC3E}">
        <p14:creationId xmlns:p14="http://schemas.microsoft.com/office/powerpoint/2010/main" val="2221273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Each stepping stone of the Pathfinder Program has its own meeting plan, which explains the goal, main and supplemental objectives, bible verse, Creed words and lists the Level Award requirements that are met in each stepping stone. </a:t>
            </a:r>
          </a:p>
          <a:p>
            <a:endParaRPr lang="en-US" i="1" dirty="0"/>
          </a:p>
        </p:txBody>
      </p:sp>
      <p:sp>
        <p:nvSpPr>
          <p:cNvPr id="4" name="Slide Number Placeholder 3"/>
          <p:cNvSpPr>
            <a:spLocks noGrp="1"/>
          </p:cNvSpPr>
          <p:nvPr>
            <p:ph type="sldNum" sz="quarter" idx="10"/>
          </p:nvPr>
        </p:nvSpPr>
        <p:spPr/>
        <p:txBody>
          <a:bodyPr/>
          <a:lstStyle/>
          <a:p>
            <a:fld id="{621B91D3-813B-484C-AC64-833E2E186155}" type="slidenum">
              <a:rPr lang="en-US" smtClean="0"/>
              <a:t>29</a:t>
            </a:fld>
            <a:endParaRPr lang="en-US"/>
          </a:p>
        </p:txBody>
      </p:sp>
    </p:spTree>
    <p:extLst>
      <p:ext uri="{BB962C8B-B14F-4D97-AF65-F5344CB8AC3E}">
        <p14:creationId xmlns:p14="http://schemas.microsoft.com/office/powerpoint/2010/main" val="222127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the AHG Creed lists specific traits that describe a life of integrity, service and faith: “As an American Heritage Girl, I promise to be compassionate, helpful, honest, loyal, perseverant, pure, resourceful, respectful, responsible, and reverent.”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3</a:t>
            </a:fld>
            <a:endParaRPr lang="en-US"/>
          </a:p>
        </p:txBody>
      </p:sp>
    </p:spTree>
    <p:extLst>
      <p:ext uri="{BB962C8B-B14F-4D97-AF65-F5344CB8AC3E}">
        <p14:creationId xmlns:p14="http://schemas.microsoft.com/office/powerpoint/2010/main" val="139018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Pathfinder Leader Resource Guide also includes activity ideas to go with each part of each stepping stone. The suggested activities are divided into main objective activity ideas, which support the key objective of the whole Stepping Stone, and supplemental objective activity ideas, which highlight smaller themes from the Stepping Stone.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30</a:t>
            </a:fld>
            <a:endParaRPr lang="en-US"/>
          </a:p>
        </p:txBody>
      </p:sp>
    </p:spTree>
    <p:extLst>
      <p:ext uri="{BB962C8B-B14F-4D97-AF65-F5344CB8AC3E}">
        <p14:creationId xmlns:p14="http://schemas.microsoft.com/office/powerpoint/2010/main" val="1593606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Finally, the Pathfinder Leader Resource Guide has copies of all the tracking sheets that related to the Pathfinder Program. Starting on page 38, there are tracking sheets for the Fanny Crosby Level Award, Bible Verses, Service Project Participation, and the Joining Award. These tracking sheets are also available in the Pathfinder Handbook. </a:t>
            </a:r>
            <a:r>
              <a:rPr lang="en-US" i="0" dirty="0" smtClean="0"/>
              <a:t>Make sure families know about these tracking sheets so that parents can help track their daughter’s progress through the Pathfinder program. </a:t>
            </a:r>
          </a:p>
          <a:p>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31</a:t>
            </a:fld>
            <a:endParaRPr lang="en-US"/>
          </a:p>
        </p:txBody>
      </p:sp>
    </p:spTree>
    <p:extLst>
      <p:ext uri="{BB962C8B-B14F-4D97-AF65-F5344CB8AC3E}">
        <p14:creationId xmlns:p14="http://schemas.microsoft.com/office/powerpoint/2010/main" val="2061701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taking the time to learn more about your role as a Pathfinder Unit Leader!</a:t>
            </a:r>
            <a:r>
              <a:rPr lang="en-US" baseline="0" dirty="0" smtClean="0"/>
              <a:t> Please be sure to review both the Pathfinder Handbook and Pathfinder Leader Resource Guide as a final piece of your training. AHG prays that this training presentation has given you a glimpse into how you can serve as a part of your Troop ministry team, the specific elements of the Pathfinder program, and the resources that are available to assist you in your ministry. The time and heartfelt effort you pour into your Pathfinder Unit will have a profound influence on girls’ lives for years to come! </a:t>
            </a:r>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32</a:t>
            </a:fld>
            <a:endParaRPr lang="en-US"/>
          </a:p>
        </p:txBody>
      </p:sp>
    </p:spTree>
    <p:extLst>
      <p:ext uri="{BB962C8B-B14F-4D97-AF65-F5344CB8AC3E}">
        <p14:creationId xmlns:p14="http://schemas.microsoft.com/office/powerpoint/2010/main" val="488751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an AHG volunteer, you are required to have current KEYS training and also to complete AHG Basic training before your first meeting.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 Pathfinder Unit Leader, you are a valuable member of your Troop’s ministry team, which consists of all the Unit Leaders in the Troop. Attend any relevant leader meetings so that you can have input into the planning of your Troop’s programming, fundraising, service events, and other activities.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4</a:t>
            </a:fld>
            <a:endParaRPr lang="en-US"/>
          </a:p>
        </p:txBody>
      </p:sp>
    </p:spTree>
    <p:extLst>
      <p:ext uri="{BB962C8B-B14F-4D97-AF65-F5344CB8AC3E}">
        <p14:creationId xmlns:p14="http://schemas.microsoft.com/office/powerpoint/2010/main" val="4150536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official AHG Leader uniform identifies you as an AHG adult member, and signifies that you have a current background check, have completed the necessary training, and are a figure of authority and leadership in your Troop.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official AHG adult uniform includes: the navy or red official AHG leader polo, khaki or navy pants or skirt, and your AHG lanyard and membership card. Pathfinder Leaders may also wear the Pathfinder Leader T-Shirt while those T-shirts are available.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you should wear your AHG lanyard and membership card at meetings. These member cards, again, help identify you as a figure of authority who is trained and prepared to protect and serve the members of your Troop.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American Heritage Girls is a uniformed organization and expects that girls will wear their uniforms to regular Troop meetings. An important step in encouraging girls to wear their uniforms is to be committed to wearing your Leader uniform.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5</a:t>
            </a:fld>
            <a:endParaRPr lang="en-US"/>
          </a:p>
        </p:txBody>
      </p:sp>
    </p:spTree>
    <p:extLst>
      <p:ext uri="{BB962C8B-B14F-4D97-AF65-F5344CB8AC3E}">
        <p14:creationId xmlns:p14="http://schemas.microsoft.com/office/powerpoint/2010/main" val="305168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It’s important to remember as a Pathfinder Leader, that the girls in your Unit are in a unique developmental stage. The Pathfinder program is written to address their developmental needs. While each girl certainly grows and learns in a unique way and pace, there are some general developmental characteristics of the Pathfinder age group that are helpful to keep in mind when planning and leading your Unit.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general, five-to-six year olds are </a:t>
            </a:r>
            <a:r>
              <a:rPr lang="en-US" sz="1200" b="1" kern="1200" dirty="0" smtClean="0">
                <a:solidFill>
                  <a:schemeClr val="tx1"/>
                </a:solidFill>
                <a:effectLst/>
                <a:latin typeface="+mn-lt"/>
                <a:ea typeface="+mn-ea"/>
                <a:cs typeface="+mn-cs"/>
              </a:rPr>
              <a:t>creative problem solvers</a:t>
            </a:r>
            <a:r>
              <a:rPr lang="en-US" sz="1200" kern="1200" dirty="0" smtClean="0">
                <a:solidFill>
                  <a:schemeClr val="tx1"/>
                </a:solidFill>
                <a:effectLst/>
                <a:latin typeface="+mn-lt"/>
                <a:ea typeface="+mn-ea"/>
                <a:cs typeface="+mn-cs"/>
              </a:rPr>
              <a:t> and are beginning to experience and understand abstract concepts. Allowing your Unit of Pathfinders to try to problem-solve or come up with activity ideas will help them engage in Troop activities.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age group also has abundant </a:t>
            </a:r>
            <a:r>
              <a:rPr lang="en-US" sz="1200" b="1" kern="1200" dirty="0" smtClean="0">
                <a:solidFill>
                  <a:schemeClr val="tx1"/>
                </a:solidFill>
                <a:effectLst/>
                <a:latin typeface="+mn-lt"/>
                <a:ea typeface="+mn-ea"/>
                <a:cs typeface="+mn-cs"/>
              </a:rPr>
              <a:t>physical energy</a:t>
            </a:r>
            <a:r>
              <a:rPr lang="en-US" sz="1200" kern="1200" dirty="0" smtClean="0">
                <a:solidFill>
                  <a:schemeClr val="tx1"/>
                </a:solidFill>
                <a:effectLst/>
                <a:latin typeface="+mn-lt"/>
                <a:ea typeface="+mn-ea"/>
                <a:cs typeface="+mn-cs"/>
              </a:rPr>
              <a:t>.  Games, crafts, and group activities that give Pathfinders opportunities to be active will also help them engage in Troop meetings.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this stage developmentally, girls will also have </a:t>
            </a:r>
            <a:r>
              <a:rPr lang="en-US" sz="1200" b="1" kern="1200" dirty="0" smtClean="0">
                <a:solidFill>
                  <a:schemeClr val="tx1"/>
                </a:solidFill>
                <a:effectLst/>
                <a:latin typeface="+mn-lt"/>
                <a:ea typeface="+mn-ea"/>
                <a:cs typeface="+mn-cs"/>
              </a:rPr>
              <a:t>a growing sense of curiosity</a:t>
            </a:r>
            <a:r>
              <a:rPr lang="en-US" sz="1200" kern="1200" dirty="0" smtClean="0">
                <a:solidFill>
                  <a:schemeClr val="tx1"/>
                </a:solidFill>
                <a:effectLst/>
                <a:latin typeface="+mn-lt"/>
                <a:ea typeface="+mn-ea"/>
                <a:cs typeface="+mn-cs"/>
              </a:rPr>
              <a:t>. Using hands-on experiences to help them understand why and how things happen will help them understand abstract concepts in more meaningful ways. Allow girls to explore topics or ideas that pique their personal interest and be patient when they ask many, many questions.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five-to-six year olds are beginning to </a:t>
            </a:r>
            <a:r>
              <a:rPr lang="en-US" sz="1200" b="1" kern="1200" dirty="0" smtClean="0">
                <a:solidFill>
                  <a:schemeClr val="tx1"/>
                </a:solidFill>
                <a:effectLst/>
                <a:latin typeface="+mn-lt"/>
                <a:ea typeface="+mn-ea"/>
                <a:cs typeface="+mn-cs"/>
              </a:rPr>
              <a:t>understand and manage their feelings and social interactions</a:t>
            </a:r>
            <a:r>
              <a:rPr lang="en-US" sz="1200" kern="1200" dirty="0" smtClean="0">
                <a:solidFill>
                  <a:schemeClr val="tx1"/>
                </a:solidFill>
                <a:effectLst/>
                <a:latin typeface="+mn-lt"/>
                <a:ea typeface="+mn-ea"/>
                <a:cs typeface="+mn-cs"/>
              </a:rPr>
              <a:t> with more independence. Give girls the opportunity to form meaningful friendships with one another. Also, allow these girls opportunities to managing their own feelings by giving them time to calm down if upset, or by compromising with one another if there is a disagreement  before stepping in to solve their problem.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6</a:t>
            </a:fld>
            <a:endParaRPr lang="en-US"/>
          </a:p>
        </p:txBody>
      </p:sp>
    </p:spTree>
    <p:extLst>
      <p:ext uri="{BB962C8B-B14F-4D97-AF65-F5344CB8AC3E}">
        <p14:creationId xmlns:p14="http://schemas.microsoft.com/office/powerpoint/2010/main" val="199138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It’s important that the Troop</a:t>
            </a:r>
            <a:r>
              <a:rPr lang="en-US" sz="1200" kern="1200" baseline="0" dirty="0" smtClean="0">
                <a:solidFill>
                  <a:schemeClr val="tx1"/>
                </a:solidFill>
                <a:effectLst/>
                <a:latin typeface="+mn-lt"/>
                <a:ea typeface="+mn-ea"/>
                <a:cs typeface="+mn-cs"/>
              </a:rPr>
              <a:t> activities and leaders are aware of the developmental stages of their girls and plan activities accordingly. </a:t>
            </a:r>
            <a:r>
              <a:rPr lang="en-US" sz="1200" kern="1200" dirty="0" smtClean="0">
                <a:solidFill>
                  <a:schemeClr val="tx1"/>
                </a:solidFill>
                <a:effectLst/>
                <a:latin typeface="+mn-lt"/>
                <a:ea typeface="+mn-ea"/>
                <a:cs typeface="+mn-cs"/>
              </a:rPr>
              <a:t>AHG recognizes the unique developmental stages of each Unit Level and strongly believes in progressive programming. The basic principle of progressive programming asserts that the experiences and opportunities a girl has through AHG should be age appropriate and build in complexity and responsibility as the girl grows. For each of the six AHG program emphases, there is a progression chart which gives examples of appropriate activities for each Unit Level.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chart lists a</a:t>
            </a:r>
            <a:r>
              <a:rPr lang="en-US" sz="1200" kern="1200" baseline="0" dirty="0" smtClean="0">
                <a:solidFill>
                  <a:schemeClr val="tx1"/>
                </a:solidFill>
                <a:effectLst/>
                <a:latin typeface="+mn-lt"/>
                <a:ea typeface="+mn-ea"/>
                <a:cs typeface="+mn-cs"/>
              </a:rPr>
              <a:t> few different Pathfinder-appropriate activities for each of AHG’s six program emphases.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B91D3-813B-484C-AC64-833E2E186155}" type="slidenum">
              <a:rPr lang="en-US" smtClean="0"/>
              <a:t>7</a:t>
            </a:fld>
            <a:endParaRPr lang="en-US"/>
          </a:p>
        </p:txBody>
      </p:sp>
    </p:spTree>
    <p:extLst>
      <p:ext uri="{BB962C8B-B14F-4D97-AF65-F5344CB8AC3E}">
        <p14:creationId xmlns:p14="http://schemas.microsoft.com/office/powerpoint/2010/main" val="911068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Having reviewed your basic responsibilities as a Pathfinder Leader and basic characteristics of Pathfinder-age girls, let’s consider how a Pathfinder Unit fits into the larger Troop. </a:t>
            </a:r>
          </a:p>
          <a:p>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8</a:t>
            </a:fld>
            <a:endParaRPr lang="en-US"/>
          </a:p>
        </p:txBody>
      </p:sp>
    </p:spTree>
    <p:extLst>
      <p:ext uri="{BB962C8B-B14F-4D97-AF65-F5344CB8AC3E}">
        <p14:creationId xmlns:p14="http://schemas.microsoft.com/office/powerpoint/2010/main" val="3789171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Pathfinder program serves as an introduction to the whole AHG program. It teaches the AHG Oath &amp; Creed to Pathfinder girls and parents. Furthermore, participating in a Pathfinder Unit will introduce families to the broader AHG experience, from service projects to Troop</a:t>
            </a:r>
            <a:r>
              <a:rPr lang="en-US" sz="1200" kern="1200" baseline="0" dirty="0" smtClean="0">
                <a:solidFill>
                  <a:schemeClr val="tx1"/>
                </a:solidFill>
                <a:effectLst/>
                <a:latin typeface="+mn-lt"/>
                <a:ea typeface="+mn-ea"/>
                <a:cs typeface="+mn-cs"/>
              </a:rPr>
              <a:t> ceremonies to B</a:t>
            </a:r>
            <a:r>
              <a:rPr lang="en-US" sz="1200" kern="1200" dirty="0" smtClean="0">
                <a:solidFill>
                  <a:schemeClr val="tx1"/>
                </a:solidFill>
                <a:effectLst/>
                <a:latin typeface="+mn-lt"/>
                <a:ea typeface="+mn-ea"/>
                <a:cs typeface="+mn-cs"/>
              </a:rPr>
              <a:t>adge</a:t>
            </a:r>
            <a:r>
              <a:rPr lang="en-US" sz="1200" kern="1200" baseline="0" dirty="0" smtClean="0">
                <a:solidFill>
                  <a:schemeClr val="tx1"/>
                </a:solidFill>
                <a:effectLst/>
                <a:latin typeface="+mn-lt"/>
                <a:ea typeface="+mn-ea"/>
                <a:cs typeface="+mn-cs"/>
              </a:rPr>
              <a:t> Frontiers</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21B91D3-813B-484C-AC64-833E2E186155}" type="slidenum">
              <a:rPr lang="en-US" smtClean="0"/>
              <a:t>9</a:t>
            </a:fld>
            <a:endParaRPr lang="en-US"/>
          </a:p>
        </p:txBody>
      </p:sp>
    </p:spTree>
    <p:extLst>
      <p:ext uri="{BB962C8B-B14F-4D97-AF65-F5344CB8AC3E}">
        <p14:creationId xmlns:p14="http://schemas.microsoft.com/office/powerpoint/2010/main" val="1007065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26" name="Picture 2" descr="P:\Marketing &amp; Communication\Logos\Logo Lockup\AHGLL_Black_Horizontal.jpg"/>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6163236"/>
            <a:ext cx="2590800" cy="58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374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B1189-4FCE-4D96-B413-5E4482989915}" type="datetimeFigureOut">
              <a:rPr lang="en-US" smtClean="0"/>
              <a:t>7/11/2016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D554A-9638-4372-A817-F0A111E58D39}" type="slidenum">
              <a:rPr lang="en-US" smtClean="0"/>
              <a:t>‹#›</a:t>
            </a:fld>
            <a:endParaRPr lang="en-US"/>
          </a:p>
        </p:txBody>
      </p:sp>
    </p:spTree>
    <p:extLst>
      <p:ext uri="{BB962C8B-B14F-4D97-AF65-F5344CB8AC3E}">
        <p14:creationId xmlns:p14="http://schemas.microsoft.com/office/powerpoint/2010/main" val="179262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B1189-4FCE-4D96-B413-5E4482989915}" type="datetimeFigureOut">
              <a:rPr lang="en-US" smtClean="0"/>
              <a:t>7/11/2016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D554A-9638-4372-A817-F0A111E58D39}" type="slidenum">
              <a:rPr lang="en-US" smtClean="0"/>
              <a:t>‹#›</a:t>
            </a:fld>
            <a:endParaRPr lang="en-US"/>
          </a:p>
        </p:txBody>
      </p:sp>
    </p:spTree>
    <p:extLst>
      <p:ext uri="{BB962C8B-B14F-4D97-AF65-F5344CB8AC3E}">
        <p14:creationId xmlns:p14="http://schemas.microsoft.com/office/powerpoint/2010/main" val="146310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26B1189-4FCE-4D96-B413-5E4482989915}" type="datetimeFigureOut">
              <a:rPr lang="en-US" smtClean="0"/>
              <a:t>7/11/2016</a:t>
            </a:fld>
            <a:endParaRPr lang="en-US"/>
          </a:p>
        </p:txBody>
      </p:sp>
      <p:pic>
        <p:nvPicPr>
          <p:cNvPr id="7" name="Picture 2" descr="P:\Marketing &amp; Communication\Logos\Logo Lockup\AHGLL_Black_Horizontal.jpg"/>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6163236"/>
            <a:ext cx="2590800" cy="58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74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6B1189-4FCE-4D96-B413-5E4482989915}" type="datetimeFigureOut">
              <a:rPr lang="en-US" smtClean="0"/>
              <a:t>7/11/2016</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2" descr="P:\Marketing &amp; Communication\Logos\Logo Lockup\AHGLL_Black_Horizontal.jpg"/>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6163236"/>
            <a:ext cx="2590800" cy="58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643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6B1189-4FCE-4D96-B413-5E4482989915}" type="datetimeFigureOut">
              <a:rPr lang="en-US" smtClean="0"/>
              <a:t>7/11/2016</a:t>
            </a:fld>
            <a:endParaRPr lang="en-US"/>
          </a:p>
        </p:txBody>
      </p:sp>
      <p:sp>
        <p:nvSpPr>
          <p:cNvPr id="6" name="Footer Placeholder 5"/>
          <p:cNvSpPr>
            <a:spLocks noGrp="1"/>
          </p:cNvSpPr>
          <p:nvPr>
            <p:ph type="ftr" sz="quarter" idx="11"/>
          </p:nvPr>
        </p:nvSpPr>
        <p:spPr/>
        <p:txBody>
          <a:bodyPr/>
          <a:lstStyle/>
          <a:p>
            <a:endParaRPr lang="en-US"/>
          </a:p>
        </p:txBody>
      </p:sp>
      <p:pic>
        <p:nvPicPr>
          <p:cNvPr id="8" name="Picture 2" descr="P:\Marketing &amp; Communication\Logos\Logo Lockup\AHGLL_Black_Horizontal.jpg"/>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6163236"/>
            <a:ext cx="2590800" cy="58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725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6B1189-4FCE-4D96-B413-5E4482989915}" type="datetimeFigureOut">
              <a:rPr lang="en-US" smtClean="0"/>
              <a:t>7/11/2016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7D554A-9638-4372-A817-F0A111E58D39}" type="slidenum">
              <a:rPr lang="en-US" smtClean="0"/>
              <a:t>‹#›</a:t>
            </a:fld>
            <a:endParaRPr lang="en-US"/>
          </a:p>
        </p:txBody>
      </p:sp>
    </p:spTree>
    <p:extLst>
      <p:ext uri="{BB962C8B-B14F-4D97-AF65-F5344CB8AC3E}">
        <p14:creationId xmlns:p14="http://schemas.microsoft.com/office/powerpoint/2010/main" val="2741641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6B1189-4FCE-4D96-B413-5E4482989915}" type="datetimeFigureOut">
              <a:rPr lang="en-US" smtClean="0"/>
              <a:t>7/11/2016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7D554A-9638-4372-A817-F0A111E58D39}" type="slidenum">
              <a:rPr lang="en-US" smtClean="0"/>
              <a:t>‹#›</a:t>
            </a:fld>
            <a:endParaRPr lang="en-US"/>
          </a:p>
        </p:txBody>
      </p:sp>
    </p:spTree>
    <p:extLst>
      <p:ext uri="{BB962C8B-B14F-4D97-AF65-F5344CB8AC3E}">
        <p14:creationId xmlns:p14="http://schemas.microsoft.com/office/powerpoint/2010/main" val="2676391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B1189-4FCE-4D96-B413-5E4482989915}" type="datetimeFigureOut">
              <a:rPr lang="en-US" smtClean="0"/>
              <a:t>7/11/2016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7D554A-9638-4372-A817-F0A111E58D39}" type="slidenum">
              <a:rPr lang="en-US" smtClean="0"/>
              <a:t>‹#›</a:t>
            </a:fld>
            <a:endParaRPr lang="en-US"/>
          </a:p>
        </p:txBody>
      </p:sp>
    </p:spTree>
    <p:extLst>
      <p:ext uri="{BB962C8B-B14F-4D97-AF65-F5344CB8AC3E}">
        <p14:creationId xmlns:p14="http://schemas.microsoft.com/office/powerpoint/2010/main" val="395022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B1189-4FCE-4D96-B413-5E4482989915}" type="datetimeFigureOut">
              <a:rPr lang="en-US" smtClean="0"/>
              <a:t>7/11/2016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D554A-9638-4372-A817-F0A111E58D39}" type="slidenum">
              <a:rPr lang="en-US" smtClean="0"/>
              <a:t>‹#›</a:t>
            </a:fld>
            <a:endParaRPr lang="en-US"/>
          </a:p>
        </p:txBody>
      </p:sp>
    </p:spTree>
    <p:extLst>
      <p:ext uri="{BB962C8B-B14F-4D97-AF65-F5344CB8AC3E}">
        <p14:creationId xmlns:p14="http://schemas.microsoft.com/office/powerpoint/2010/main" val="2186994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B1189-4FCE-4D96-B413-5E4482989915}" type="datetimeFigureOut">
              <a:rPr lang="en-US" smtClean="0"/>
              <a:t>7/11/2016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D554A-9638-4372-A817-F0A111E58D39}" type="slidenum">
              <a:rPr lang="en-US" smtClean="0"/>
              <a:t>‹#›</a:t>
            </a:fld>
            <a:endParaRPr lang="en-US"/>
          </a:p>
        </p:txBody>
      </p:sp>
    </p:spTree>
    <p:extLst>
      <p:ext uri="{BB962C8B-B14F-4D97-AF65-F5344CB8AC3E}">
        <p14:creationId xmlns:p14="http://schemas.microsoft.com/office/powerpoint/2010/main" val="540419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7000" b="-3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B1189-4FCE-4D96-B413-5E4482989915}" type="datetimeFigureOut">
              <a:rPr lang="en-US" smtClean="0"/>
              <a:t>7/11/2016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D554A-9638-4372-A817-F0A111E58D39}" type="slidenum">
              <a:rPr lang="en-US" smtClean="0"/>
              <a:t>‹#›</a:t>
            </a:fld>
            <a:endParaRPr lang="en-US"/>
          </a:p>
        </p:txBody>
      </p:sp>
    </p:spTree>
    <p:extLst>
      <p:ext uri="{BB962C8B-B14F-4D97-AF65-F5344CB8AC3E}">
        <p14:creationId xmlns:p14="http://schemas.microsoft.com/office/powerpoint/2010/main" val="2230198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Shadows Into Light" panose="02000506000000020004"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6.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7.gif"/><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7.gif"/></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gif"/><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Pathfinder Breakout </a:t>
            </a:r>
            <a:endParaRPr lang="en-US" b="0" dirty="0"/>
          </a:p>
        </p:txBody>
      </p:sp>
      <p:pic>
        <p:nvPicPr>
          <p:cNvPr id="2050" name="Picture 2" descr="\\ahgsbs\usersync\cjohnson\My Documents\Training Development\Pathfinder Breakout\pathfinder-with-skin-tone-sm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72491"/>
            <a:ext cx="1524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885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Participating with the Troop</a:t>
            </a:r>
            <a:endParaRPr lang="en-US" dirty="0"/>
          </a:p>
        </p:txBody>
      </p:sp>
      <p:sp>
        <p:nvSpPr>
          <p:cNvPr id="3" name="Content Placeholder 2"/>
          <p:cNvSpPr>
            <a:spLocks noGrp="1"/>
          </p:cNvSpPr>
          <p:nvPr>
            <p:ph idx="1"/>
          </p:nvPr>
        </p:nvSpPr>
        <p:spPr>
          <a:xfrm>
            <a:off x="609600" y="1905000"/>
            <a:ext cx="8229600" cy="4495800"/>
          </a:xfrm>
        </p:spPr>
        <p:txBody>
          <a:bodyPr/>
          <a:lstStyle/>
          <a:p>
            <a:r>
              <a:rPr lang="en-US" dirty="0" smtClean="0"/>
              <a:t>Ceremonies</a:t>
            </a:r>
          </a:p>
          <a:p>
            <a:r>
              <a:rPr lang="en-US" dirty="0" smtClean="0"/>
              <a:t>Social events</a:t>
            </a:r>
          </a:p>
          <a:p>
            <a:r>
              <a:rPr lang="en-US" dirty="0" smtClean="0"/>
              <a:t>Service projects</a:t>
            </a:r>
          </a:p>
          <a:p>
            <a:r>
              <a:rPr lang="en-US" dirty="0" smtClean="0"/>
              <a:t>Outdoor events </a:t>
            </a:r>
            <a:br>
              <a:rPr lang="en-US" dirty="0" smtClean="0"/>
            </a:br>
            <a:r>
              <a:rPr lang="en-US" sz="2000" dirty="0" smtClean="0"/>
              <a:t>(as allowed by Health &amp; Safety)</a:t>
            </a:r>
          </a:p>
          <a:p>
            <a:pPr marL="0" indent="0">
              <a:buNone/>
            </a:pPr>
            <a:r>
              <a:rPr lang="en-US" sz="2000" dirty="0" smtClean="0"/>
              <a:t/>
            </a:r>
            <a:br>
              <a:rPr lang="en-US" sz="2000" dirty="0" smtClean="0"/>
            </a:br>
            <a:endParaRPr lang="en-US" sz="2000" dirty="0"/>
          </a:p>
          <a:p>
            <a:pPr marL="0" indent="0" algn="ctr">
              <a:buNone/>
            </a:pPr>
            <a:r>
              <a:rPr lang="en-US" sz="2000" i="1" dirty="0" smtClean="0"/>
              <a:t>*remember to use inclusive language when participation </a:t>
            </a:r>
            <a:br>
              <a:rPr lang="en-US" sz="2000" i="1" dirty="0" smtClean="0"/>
            </a:br>
            <a:r>
              <a:rPr lang="en-US" sz="2000" i="1" dirty="0" smtClean="0"/>
              <a:t>is limited to specific Levels</a:t>
            </a:r>
            <a:endParaRPr lang="en-US" sz="2000" i="1" dirty="0"/>
          </a:p>
        </p:txBody>
      </p:sp>
      <p:pic>
        <p:nvPicPr>
          <p:cNvPr id="6147" name="Picture 3" descr="X:\Jody\HH winter pictures 2013\PA 2551 Veterans center tenderhear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218" y="1965278"/>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572000" y="3810000"/>
            <a:ext cx="1329557" cy="13295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11113">
            <a:off x="4484390" y="1524000"/>
            <a:ext cx="1329557" cy="13295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744606" y="3810000"/>
            <a:ext cx="1329557" cy="132955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69193">
            <a:off x="7746166" y="1516077"/>
            <a:ext cx="1329557" cy="1329557"/>
          </a:xfrm>
          <a:prstGeom prst="rect">
            <a:avLst/>
          </a:prstGeom>
        </p:spPr>
      </p:pic>
    </p:spTree>
    <p:extLst>
      <p:ext uri="{BB962C8B-B14F-4D97-AF65-F5344CB8AC3E}">
        <p14:creationId xmlns:p14="http://schemas.microsoft.com/office/powerpoint/2010/main" val="147189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353004" y="2438400"/>
            <a:ext cx="2333796"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Unit Finances</a:t>
            </a:r>
            <a:endParaRPr lang="en-US" dirty="0"/>
          </a:p>
        </p:txBody>
      </p:sp>
      <p:sp>
        <p:nvSpPr>
          <p:cNvPr id="3" name="Content Placeholder 2"/>
          <p:cNvSpPr>
            <a:spLocks noGrp="1"/>
          </p:cNvSpPr>
          <p:nvPr>
            <p:ph idx="1"/>
          </p:nvPr>
        </p:nvSpPr>
        <p:spPr>
          <a:xfrm>
            <a:off x="457200" y="1600200"/>
            <a:ext cx="6705600" cy="4525963"/>
          </a:xfrm>
        </p:spPr>
        <p:txBody>
          <a:bodyPr>
            <a:normAutofit/>
          </a:bodyPr>
          <a:lstStyle/>
          <a:p>
            <a:r>
              <a:rPr lang="en-US" sz="3000" dirty="0" smtClean="0"/>
              <a:t>Work with Troop Treasurer</a:t>
            </a:r>
          </a:p>
          <a:p>
            <a:r>
              <a:rPr lang="en-US" sz="3000" dirty="0" smtClean="0"/>
              <a:t>Remember: </a:t>
            </a:r>
          </a:p>
          <a:p>
            <a:pPr lvl="1"/>
            <a:r>
              <a:rPr lang="en-US" sz="1800" dirty="0" smtClean="0"/>
              <a:t>Dues</a:t>
            </a:r>
            <a:endParaRPr lang="en-US" sz="1800" dirty="0"/>
          </a:p>
          <a:p>
            <a:pPr lvl="1"/>
            <a:r>
              <a:rPr lang="en-US" sz="1800" dirty="0" smtClean="0"/>
              <a:t>Program Support Fee </a:t>
            </a:r>
          </a:p>
          <a:p>
            <a:pPr lvl="1"/>
            <a:r>
              <a:rPr lang="en-US" sz="1800" dirty="0" smtClean="0"/>
              <a:t>Supplies</a:t>
            </a:r>
          </a:p>
          <a:p>
            <a:pPr lvl="1"/>
            <a:r>
              <a:rPr lang="en-US" sz="1800" dirty="0" smtClean="0"/>
              <a:t>Special trips </a:t>
            </a:r>
          </a:p>
          <a:p>
            <a:r>
              <a:rPr lang="en-US" sz="3000" dirty="0" smtClean="0"/>
              <a:t>Follow </a:t>
            </a:r>
            <a:r>
              <a:rPr lang="en-US" sz="3000" dirty="0"/>
              <a:t>Troop budget and policies</a:t>
            </a:r>
          </a:p>
          <a:p>
            <a:r>
              <a:rPr lang="en-US" sz="3000" dirty="0" smtClean="0"/>
              <a:t>Communicate with families </a:t>
            </a:r>
            <a:br>
              <a:rPr lang="en-US" sz="3000" dirty="0" smtClean="0"/>
            </a:br>
            <a:r>
              <a:rPr lang="en-US" sz="3000" dirty="0" smtClean="0"/>
              <a:t>and other leaders</a:t>
            </a:r>
          </a:p>
        </p:txBody>
      </p:sp>
    </p:spTree>
    <p:extLst>
      <p:ext uri="{BB962C8B-B14F-4D97-AF65-F5344CB8AC3E}">
        <p14:creationId xmlns:p14="http://schemas.microsoft.com/office/powerpoint/2010/main" val="2518109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Program overview</a:t>
            </a:r>
            <a:endParaRPr lang="en-US" dirty="0"/>
          </a:p>
        </p:txBody>
      </p:sp>
      <p:pic>
        <p:nvPicPr>
          <p:cNvPr id="1026" name="Picture 2" descr="X:\facebook\fb0048.jpg"/>
          <p:cNvPicPr>
            <a:picLocks noChangeAspect="1" noChangeArrowheads="1"/>
          </p:cNvPicPr>
          <p:nvPr/>
        </p:nvPicPr>
        <p:blipFill rotWithShape="1">
          <a:blip r:embed="rId3">
            <a:extLst>
              <a:ext uri="{28A0092B-C50C-407E-A947-70E740481C1C}">
                <a14:useLocalDpi xmlns:a14="http://schemas.microsoft.com/office/drawing/2010/main" val="0"/>
              </a:ext>
            </a:extLst>
          </a:blip>
          <a:srcRect l="9617" t="25901" b="21378"/>
          <a:stretch/>
        </p:blipFill>
        <p:spPr bwMode="auto">
          <a:xfrm>
            <a:off x="838200" y="1581806"/>
            <a:ext cx="6198476" cy="27116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51022">
            <a:off x="381000" y="1143000"/>
            <a:ext cx="1329557" cy="132955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647292">
            <a:off x="6102099" y="3358898"/>
            <a:ext cx="1329557" cy="13295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569164">
            <a:off x="6134309" y="1182015"/>
            <a:ext cx="1329557" cy="13295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27360" y="3358897"/>
            <a:ext cx="1329557" cy="1329557"/>
          </a:xfrm>
          <a:prstGeom prst="rect">
            <a:avLst/>
          </a:prstGeom>
        </p:spPr>
      </p:pic>
    </p:spTree>
    <p:extLst>
      <p:ext uri="{BB962C8B-B14F-4D97-AF65-F5344CB8AC3E}">
        <p14:creationId xmlns:p14="http://schemas.microsoft.com/office/powerpoint/2010/main" val="1518336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 Requirement</a:t>
            </a:r>
            <a:endParaRPr lang="en-US" dirty="0"/>
          </a:p>
        </p:txBody>
      </p:sp>
      <p:sp>
        <p:nvSpPr>
          <p:cNvPr id="5" name="Content Placeholder 4"/>
          <p:cNvSpPr>
            <a:spLocks noGrp="1"/>
          </p:cNvSpPr>
          <p:nvPr>
            <p:ph idx="1"/>
          </p:nvPr>
        </p:nvSpPr>
        <p:spPr/>
        <p:txBody>
          <a:bodyPr/>
          <a:lstStyle/>
          <a:p>
            <a:r>
              <a:rPr lang="en-US" dirty="0" smtClean="0"/>
              <a:t>At least 5 years old</a:t>
            </a:r>
          </a:p>
          <a:p>
            <a:r>
              <a:rPr lang="en-US" dirty="0" smtClean="0"/>
              <a:t>Typically in Kindergarten</a:t>
            </a:r>
            <a:endParaRPr lang="en-US" dirty="0"/>
          </a:p>
        </p:txBody>
      </p:sp>
      <p:pic>
        <p:nvPicPr>
          <p:cNvPr id="12290" name="Picture 2" descr="X:\Louisville Photoshoot 2013\Pathfinders group\Pathfinders Group pic -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2727434"/>
            <a:ext cx="50292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ahgsbs\usersync\cjohnson\My Documents\My Pictures\heart_white.gif"/>
          <p:cNvPicPr>
            <a:picLocks noChangeAspect="1" noChangeArrowheads="1"/>
          </p:cNvPicPr>
          <p:nvPr/>
        </p:nvPicPr>
        <p:blipFill>
          <a:blip r:embed="rId4">
            <a:duotone>
              <a:prstClr val="black"/>
              <a:srgbClr val="F79646">
                <a:tint val="45000"/>
                <a:satMod val="400000"/>
              </a:srgbClr>
            </a:duotone>
            <a:extLst>
              <a:ext uri="{28A0092B-C50C-407E-A947-70E740481C1C}">
                <a14:useLocalDpi xmlns:a14="http://schemas.microsoft.com/office/drawing/2010/main" val="0"/>
              </a:ext>
            </a:extLst>
          </a:blip>
          <a:srcRect/>
          <a:stretch>
            <a:fillRect/>
          </a:stretch>
        </p:blipFill>
        <p:spPr bwMode="auto">
          <a:xfrm rot="19583500">
            <a:off x="1307095" y="4948405"/>
            <a:ext cx="1533776" cy="148694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hgsbs\usersync\cjohnson\My Documents\My Pictures\heart_whitefill.gif"/>
          <p:cNvPicPr>
            <a:picLocks noChangeAspect="1" noChangeArrowheads="1"/>
          </p:cNvPicPr>
          <p:nvPr/>
        </p:nvPicPr>
        <p:blipFill>
          <a:blip r:embed="rId5">
            <a:duotone>
              <a:prstClr val="black"/>
              <a:srgbClr val="F79646">
                <a:tint val="45000"/>
                <a:satMod val="400000"/>
              </a:srgbClr>
            </a:duotone>
            <a:extLst>
              <a:ext uri="{28A0092B-C50C-407E-A947-70E740481C1C}">
                <a14:useLocalDpi xmlns:a14="http://schemas.microsoft.com/office/drawing/2010/main" val="0"/>
              </a:ext>
            </a:extLst>
          </a:blip>
          <a:srcRect/>
          <a:stretch>
            <a:fillRect/>
          </a:stretch>
        </p:blipFill>
        <p:spPr bwMode="auto">
          <a:xfrm rot="1158789">
            <a:off x="7232220" y="4754269"/>
            <a:ext cx="1101684" cy="106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190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66800"/>
            <a:ext cx="5334000" cy="451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Uniform</a:t>
            </a:r>
            <a:endParaRPr lang="en-US" dirty="0"/>
          </a:p>
        </p:txBody>
      </p:sp>
      <p:sp>
        <p:nvSpPr>
          <p:cNvPr id="3" name="Content Placeholder 2"/>
          <p:cNvSpPr>
            <a:spLocks noGrp="1"/>
          </p:cNvSpPr>
          <p:nvPr>
            <p:ph idx="1"/>
          </p:nvPr>
        </p:nvSpPr>
        <p:spPr>
          <a:xfrm>
            <a:off x="457200" y="1600201"/>
            <a:ext cx="8229600" cy="2590800"/>
          </a:xfrm>
        </p:spPr>
        <p:txBody>
          <a:bodyPr/>
          <a:lstStyle/>
          <a:p>
            <a:r>
              <a:rPr lang="en-US" dirty="0" smtClean="0"/>
              <a:t>Official Pathfinder T-shirt</a:t>
            </a:r>
          </a:p>
          <a:p>
            <a:r>
              <a:rPr lang="en-US" dirty="0" smtClean="0"/>
              <a:t>Navy bottoms </a:t>
            </a:r>
            <a:r>
              <a:rPr lang="en-US" sz="1800" dirty="0" smtClean="0"/>
              <a:t>(</a:t>
            </a:r>
            <a:r>
              <a:rPr lang="en-US" sz="1800" dirty="0" err="1" smtClean="0"/>
              <a:t>skort</a:t>
            </a:r>
            <a:r>
              <a:rPr lang="en-US" sz="1800" dirty="0" smtClean="0"/>
              <a:t>, pants, skirt or shorts)</a:t>
            </a:r>
          </a:p>
          <a:p>
            <a:r>
              <a:rPr lang="en-US" dirty="0" smtClean="0"/>
              <a:t>Official necklace</a:t>
            </a:r>
          </a:p>
          <a:p>
            <a:r>
              <a:rPr lang="en-US" dirty="0" smtClean="0"/>
              <a:t>Optional tote bag</a:t>
            </a:r>
          </a:p>
        </p:txBody>
      </p:sp>
      <p:pic>
        <p:nvPicPr>
          <p:cNvPr id="1028" name="Picture 4" descr="\\ahgfs1\Public\Merchandise Dept\Merchandise Monday Specials\February 21 Eblast\Pathfinder Toteba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546912"/>
            <a:ext cx="2316163" cy="2316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X:\Louisville Photoshoot 2013\Indv. girls pictures\Elizabeteh Ricker - 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93" r="15671"/>
          <a:stretch/>
        </p:blipFill>
        <p:spPr bwMode="auto">
          <a:xfrm>
            <a:off x="6354762" y="1119792"/>
            <a:ext cx="2540759" cy="474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985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Necklace</a:t>
            </a:r>
            <a:endParaRPr lang="en-US" dirty="0"/>
          </a:p>
        </p:txBody>
      </p:sp>
      <p:sp>
        <p:nvSpPr>
          <p:cNvPr id="3" name="Content Placeholder 2"/>
          <p:cNvSpPr>
            <a:spLocks noGrp="1"/>
          </p:cNvSpPr>
          <p:nvPr>
            <p:ph idx="1"/>
          </p:nvPr>
        </p:nvSpPr>
        <p:spPr>
          <a:xfrm>
            <a:off x="381000" y="1600200"/>
            <a:ext cx="8229600" cy="4525963"/>
          </a:xfrm>
        </p:spPr>
        <p:txBody>
          <a:bodyPr/>
          <a:lstStyle/>
          <a:p>
            <a:pPr marL="0" indent="0">
              <a:buNone/>
            </a:pPr>
            <a:r>
              <a:rPr lang="en-US" dirty="0" smtClean="0"/>
              <a:t>Beads earned during year </a:t>
            </a:r>
          </a:p>
          <a:p>
            <a:pPr lvl="1"/>
            <a:r>
              <a:rPr lang="en-US" sz="2400" dirty="0" smtClean="0"/>
              <a:t>Blue beads: meeting attendance</a:t>
            </a:r>
          </a:p>
          <a:p>
            <a:pPr lvl="1"/>
            <a:r>
              <a:rPr lang="en-US" sz="2400" dirty="0" smtClean="0"/>
              <a:t>Red heart beads: memorizing/learning the Bible verses in each Stepping Stone</a:t>
            </a:r>
          </a:p>
          <a:p>
            <a:pPr lvl="1"/>
            <a:r>
              <a:rPr lang="en-US" sz="2400" dirty="0" smtClean="0"/>
              <a:t>White star bead: service project participation</a:t>
            </a:r>
          </a:p>
          <a:p>
            <a:pPr lvl="1"/>
            <a:r>
              <a:rPr lang="en-US" sz="2400" dirty="0" smtClean="0"/>
              <a:t>AHG logo beads: completing a Stepping Stone</a:t>
            </a:r>
          </a:p>
          <a:p>
            <a:pPr lvl="1"/>
            <a:endParaRPr lang="en-US" sz="2400" dirty="0"/>
          </a:p>
          <a:p>
            <a:pPr marL="57150" indent="0">
              <a:buNone/>
            </a:pPr>
            <a:r>
              <a:rPr lang="en-US" dirty="0" smtClean="0"/>
              <a:t>Troop number beads</a:t>
            </a:r>
            <a:endParaRPr lang="en-US" dirty="0"/>
          </a:p>
        </p:txBody>
      </p:sp>
      <p:pic>
        <p:nvPicPr>
          <p:cNvPr id="3074" name="Picture 2" descr="\\ahgsbs\usersync\cjohnson\My Documents\Paperdoll Images\pathfinder-with-skin-tone-sm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200400"/>
            <a:ext cx="128016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814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79727">
            <a:off x="86981" y="2775759"/>
            <a:ext cx="3719512" cy="349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Handbook</a:t>
            </a:r>
            <a:endParaRPr lang="en-US" dirty="0"/>
          </a:p>
        </p:txBody>
      </p:sp>
      <p:sp>
        <p:nvSpPr>
          <p:cNvPr id="3" name="Content Placeholder 2"/>
          <p:cNvSpPr>
            <a:spLocks noGrp="1"/>
          </p:cNvSpPr>
          <p:nvPr>
            <p:ph idx="1"/>
          </p:nvPr>
        </p:nvSpPr>
        <p:spPr/>
        <p:txBody>
          <a:bodyPr/>
          <a:lstStyle/>
          <a:p>
            <a:r>
              <a:rPr lang="en-US" dirty="0" smtClean="0"/>
              <a:t>Used exclusively for Pathfinder year</a:t>
            </a:r>
          </a:p>
          <a:p>
            <a:r>
              <a:rPr lang="en-US" dirty="0" smtClean="0"/>
              <a:t>Tracks girls progress through program</a:t>
            </a:r>
          </a:p>
          <a:p>
            <a:r>
              <a:rPr lang="en-US" dirty="0" smtClean="0"/>
              <a:t>Used for only one girl, so she can mark and draw in it</a:t>
            </a:r>
          </a:p>
          <a:p>
            <a:endParaRPr lang="en-US" dirty="0"/>
          </a:p>
        </p:txBody>
      </p:sp>
    </p:spTree>
    <p:extLst>
      <p:ext uri="{BB962C8B-B14F-4D97-AF65-F5344CB8AC3E}">
        <p14:creationId xmlns:p14="http://schemas.microsoft.com/office/powerpoint/2010/main" val="2227766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Pathfinder curriculum overview</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97104" y="388883"/>
            <a:ext cx="2959216"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491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Stones</a:t>
            </a:r>
            <a:endParaRPr lang="en-US" dirty="0"/>
          </a:p>
        </p:txBody>
      </p:sp>
      <p:sp>
        <p:nvSpPr>
          <p:cNvPr id="3" name="Content Placeholder 2"/>
          <p:cNvSpPr>
            <a:spLocks noGrp="1"/>
          </p:cNvSpPr>
          <p:nvPr>
            <p:ph idx="1"/>
          </p:nvPr>
        </p:nvSpPr>
        <p:spPr>
          <a:xfrm>
            <a:off x="457200" y="1600200"/>
            <a:ext cx="5257800" cy="4525963"/>
          </a:xfrm>
        </p:spPr>
        <p:txBody>
          <a:bodyPr/>
          <a:lstStyle/>
          <a:p>
            <a:r>
              <a:rPr lang="en-US" dirty="0" smtClean="0"/>
              <a:t>6 Stepping Stones</a:t>
            </a:r>
          </a:p>
          <a:p>
            <a:r>
              <a:rPr lang="en-US" dirty="0" smtClean="0"/>
              <a:t>Teach AHG Oath &amp; Creed</a:t>
            </a:r>
          </a:p>
          <a:p>
            <a:r>
              <a:rPr lang="en-US" dirty="0" smtClean="0"/>
              <a:t>Two meetings per Stepping Stone</a:t>
            </a:r>
          </a:p>
          <a:p>
            <a:pPr lvl="1"/>
            <a:r>
              <a:rPr lang="en-US" sz="2400" i="1" dirty="0" smtClean="0"/>
              <a:t>can be flexed for Troops who meet less or more often</a:t>
            </a:r>
            <a:endParaRPr lang="en-US" sz="2400" i="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0"/>
            <a:ext cx="3005137"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ahgsbs\usersync\cjohnson\My Documents\Training Development\Pathfinder Breakout\purple star.png"/>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5388798">
            <a:off x="4586360" y="4396319"/>
            <a:ext cx="1497589" cy="147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09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79727">
            <a:off x="4354182" y="1209440"/>
            <a:ext cx="3719512" cy="349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Stepping Stones</a:t>
            </a:r>
            <a:endParaRPr lang="en-US" dirty="0"/>
          </a:p>
        </p:txBody>
      </p:sp>
      <p:sp>
        <p:nvSpPr>
          <p:cNvPr id="3" name="Content Placeholder 2"/>
          <p:cNvSpPr>
            <a:spLocks noGrp="1"/>
          </p:cNvSpPr>
          <p:nvPr>
            <p:ph idx="1"/>
          </p:nvPr>
        </p:nvSpPr>
        <p:spPr/>
        <p:txBody>
          <a:bodyPr/>
          <a:lstStyle/>
          <a:p>
            <a:pPr marL="0" indent="0">
              <a:buNone/>
            </a:pPr>
            <a:r>
              <a:rPr lang="en-US" dirty="0" smtClean="0"/>
              <a:t>Six Elements:</a:t>
            </a:r>
          </a:p>
          <a:p>
            <a:r>
              <a:rPr lang="en-US" dirty="0" smtClean="0"/>
              <a:t>Fanny Facts</a:t>
            </a:r>
          </a:p>
          <a:p>
            <a:r>
              <a:rPr lang="en-US" dirty="0" smtClean="0"/>
              <a:t>Troop Meeting Memories</a:t>
            </a:r>
          </a:p>
          <a:p>
            <a:r>
              <a:rPr lang="en-US" dirty="0" smtClean="0"/>
              <a:t>Creed Word Close-Ups</a:t>
            </a:r>
          </a:p>
          <a:p>
            <a:r>
              <a:rPr lang="en-US" dirty="0" smtClean="0"/>
              <a:t>Bible Verse</a:t>
            </a:r>
          </a:p>
          <a:p>
            <a:r>
              <a:rPr lang="en-US" dirty="0" smtClean="0"/>
              <a:t>Frontier in Focus</a:t>
            </a:r>
          </a:p>
          <a:p>
            <a:endParaRPr lang="en-US" dirty="0" smtClean="0"/>
          </a:p>
          <a:p>
            <a:endParaRPr lang="en-US" dirty="0"/>
          </a:p>
        </p:txBody>
      </p:sp>
    </p:spTree>
    <p:extLst>
      <p:ext uri="{BB962C8B-B14F-4D97-AF65-F5344CB8AC3E}">
        <p14:creationId xmlns:p14="http://schemas.microsoft.com/office/powerpoint/2010/main" val="2400091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hgsbs\usersync\cjohnson\My Documents\Training Development\Pathfinder Breakout\Pink Star.pn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717652">
            <a:off x="1066800" y="2514600"/>
            <a:ext cx="2544938"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AHG Foundational Principles</a:t>
            </a:r>
            <a:endParaRPr lang="en-US" dirty="0"/>
          </a:p>
        </p:txBody>
      </p:sp>
      <p:sp>
        <p:nvSpPr>
          <p:cNvPr id="3" name="Content Placeholder 2"/>
          <p:cNvSpPr>
            <a:spLocks noGrp="1"/>
          </p:cNvSpPr>
          <p:nvPr>
            <p:ph idx="1"/>
          </p:nvPr>
        </p:nvSpPr>
        <p:spPr/>
        <p:txBody>
          <a:bodyPr>
            <a:normAutofit/>
          </a:bodyPr>
          <a:lstStyle/>
          <a:p>
            <a:pPr marL="0" indent="0" algn="ctr">
              <a:buNone/>
            </a:pPr>
            <a:r>
              <a:rPr lang="en-US" b="1" dirty="0" smtClean="0"/>
              <a:t>Mission Statement</a:t>
            </a:r>
          </a:p>
          <a:p>
            <a:pPr marL="0" indent="0" algn="ctr">
              <a:buNone/>
            </a:pPr>
            <a:r>
              <a:rPr lang="en-US" sz="2400" i="1" dirty="0" smtClean="0"/>
              <a:t>Building </a:t>
            </a:r>
            <a:r>
              <a:rPr lang="en-US" sz="2400" i="1" dirty="0"/>
              <a:t>women of integrity through</a:t>
            </a:r>
            <a:br>
              <a:rPr lang="en-US" sz="2400" i="1" dirty="0"/>
            </a:br>
            <a:r>
              <a:rPr lang="en-US" sz="2400" i="1" dirty="0"/>
              <a:t>service to God, family, community and </a:t>
            </a:r>
            <a:r>
              <a:rPr lang="en-US" sz="2400" i="1" dirty="0" smtClean="0"/>
              <a:t>country</a:t>
            </a:r>
            <a:endParaRPr lang="en-US" sz="2400" b="1" i="1" dirty="0" smtClean="0"/>
          </a:p>
          <a:p>
            <a:pPr marL="0" indent="0" algn="ctr">
              <a:buNone/>
            </a:pPr>
            <a:endParaRPr lang="en-US" b="1" dirty="0" smtClean="0"/>
          </a:p>
          <a:p>
            <a:pPr marL="0" indent="0" algn="ctr">
              <a:buNone/>
            </a:pPr>
            <a:r>
              <a:rPr lang="en-US" b="1" dirty="0" smtClean="0"/>
              <a:t>Oath</a:t>
            </a:r>
          </a:p>
          <a:p>
            <a:pPr marL="0" indent="0" algn="ctr">
              <a:buNone/>
            </a:pPr>
            <a:r>
              <a:rPr lang="en-US" sz="2400" i="1" dirty="0" smtClean="0"/>
              <a:t>I promise to love God, </a:t>
            </a:r>
            <a:br>
              <a:rPr lang="en-US" sz="2400" i="1" dirty="0" smtClean="0"/>
            </a:br>
            <a:r>
              <a:rPr lang="en-US" sz="2400" i="1" dirty="0" smtClean="0"/>
              <a:t>cherish my family, </a:t>
            </a:r>
            <a:br>
              <a:rPr lang="en-US" sz="2400" i="1" dirty="0" smtClean="0"/>
            </a:br>
            <a:r>
              <a:rPr lang="en-US" sz="2400" i="1" dirty="0" smtClean="0"/>
              <a:t>honor my country and </a:t>
            </a:r>
            <a:br>
              <a:rPr lang="en-US" sz="2400" i="1" dirty="0" smtClean="0"/>
            </a:br>
            <a:r>
              <a:rPr lang="en-US" sz="2400" i="1" dirty="0" smtClean="0"/>
              <a:t>serve in my community.</a:t>
            </a:r>
          </a:p>
        </p:txBody>
      </p:sp>
      <p:pic>
        <p:nvPicPr>
          <p:cNvPr id="6" name="Picture 2" descr="\\ahgsbs\usersync\cjohnson\My Documents\Training Development\Pathfinder Breakout\purple star.png"/>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6200000">
            <a:off x="7315200" y="1219200"/>
            <a:ext cx="769504" cy="75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116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Stones</a:t>
            </a:r>
            <a:endParaRPr lang="en-US" dirty="0"/>
          </a:p>
        </p:txBody>
      </p:sp>
      <p:sp>
        <p:nvSpPr>
          <p:cNvPr id="3" name="Content Placeholder 2"/>
          <p:cNvSpPr>
            <a:spLocks noGrp="1"/>
          </p:cNvSpPr>
          <p:nvPr>
            <p:ph idx="1"/>
          </p:nvPr>
        </p:nvSpPr>
        <p:spPr>
          <a:xfrm>
            <a:off x="4038600" y="2414752"/>
            <a:ext cx="4876800" cy="3224048"/>
          </a:xfrm>
        </p:spPr>
        <p:txBody>
          <a:bodyPr>
            <a:normAutofit/>
          </a:bodyPr>
          <a:lstStyle/>
          <a:p>
            <a:r>
              <a:rPr lang="en-US" dirty="0" smtClean="0"/>
              <a:t>Introduce Fanny Crosby</a:t>
            </a:r>
            <a:br>
              <a:rPr lang="en-US" dirty="0" smtClean="0"/>
            </a:br>
            <a:r>
              <a:rPr lang="en-US" dirty="0" smtClean="0"/>
              <a:t> </a:t>
            </a:r>
            <a:r>
              <a:rPr lang="en-US" sz="2800" i="1" dirty="0" smtClean="0"/>
              <a:t>Level Award namesake</a:t>
            </a:r>
          </a:p>
          <a:p>
            <a:r>
              <a:rPr lang="en-US" dirty="0" smtClean="0"/>
              <a:t>19th Century hymn writer</a:t>
            </a:r>
          </a:p>
          <a:p>
            <a:r>
              <a:rPr lang="en-US" dirty="0" smtClean="0"/>
              <a:t>Relate to parts of the AHG Oath &amp; Creed</a:t>
            </a:r>
          </a:p>
          <a:p>
            <a:endParaRPr lang="en-US"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414752"/>
            <a:ext cx="2779713"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ahgsbs\usersync\cjohnson\My Documents\Training Development\Pathfinder Breakout\FannyFacts.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1291103"/>
            <a:ext cx="3340931" cy="187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85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Stones</a:t>
            </a:r>
            <a:endParaRPr lang="en-US" dirty="0"/>
          </a:p>
        </p:txBody>
      </p:sp>
      <p:pic>
        <p:nvPicPr>
          <p:cNvPr id="2050" name="Picture 2" descr="\\ahgsbs\usersync\cjohnson\My Documents\Training Development\Pathfinder Breakout\MeetingMemories.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8196"/>
          <a:stretch/>
        </p:blipFill>
        <p:spPr bwMode="auto">
          <a:xfrm>
            <a:off x="3429000" y="2046210"/>
            <a:ext cx="4379794" cy="9098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hgsbs\usersync\cjohnson\My Documents\Training Development\Pathfinder Breakout\MeetingMemories.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1082"/>
          <a:stretch/>
        </p:blipFill>
        <p:spPr bwMode="auto">
          <a:xfrm>
            <a:off x="4239904" y="2808757"/>
            <a:ext cx="2757985" cy="90989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X:\Final YPT Photos\crafting with girls. - 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823"/>
          <a:stretch/>
        </p:blipFill>
        <p:spPr bwMode="auto">
          <a:xfrm>
            <a:off x="304800" y="2030444"/>
            <a:ext cx="2742985" cy="3833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72" y="1600200"/>
            <a:ext cx="1382244" cy="138224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044128" y="4953000"/>
            <a:ext cx="1382244" cy="138224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59180">
            <a:off x="2130846" y="1592310"/>
            <a:ext cx="1382244" cy="138224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027839">
            <a:off x="-112513" y="4994680"/>
            <a:ext cx="1382244" cy="1382244"/>
          </a:xfrm>
          <a:prstGeom prst="rect">
            <a:avLst/>
          </a:prstGeom>
        </p:spPr>
      </p:pic>
    </p:spTree>
    <p:extLst>
      <p:ext uri="{BB962C8B-B14F-4D97-AF65-F5344CB8AC3E}">
        <p14:creationId xmlns:p14="http://schemas.microsoft.com/office/powerpoint/2010/main" val="3803939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3517">
            <a:off x="5505198" y="457200"/>
            <a:ext cx="3719512" cy="349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pPr marL="0" indent="0">
              <a:buNone/>
            </a:pPr>
            <a:r>
              <a:rPr lang="en-US" b="1" dirty="0" smtClean="0"/>
              <a:t>Creed Word Close-Ups</a:t>
            </a:r>
          </a:p>
          <a:p>
            <a:r>
              <a:rPr lang="en-US" dirty="0" smtClean="0"/>
              <a:t>1-2 AHG Creed words per Stepping Stone</a:t>
            </a:r>
          </a:p>
          <a:p>
            <a:r>
              <a:rPr lang="en-US" dirty="0" smtClean="0"/>
              <a:t>Teaches the whole AHG Creed </a:t>
            </a:r>
          </a:p>
          <a:p>
            <a:r>
              <a:rPr lang="en-US" dirty="0" smtClean="0"/>
              <a:t>Helps girls know what the words mean and what it means to “promise to be…”</a:t>
            </a:r>
            <a:endParaRPr lang="en-US" dirty="0"/>
          </a:p>
        </p:txBody>
      </p:sp>
      <p:sp>
        <p:nvSpPr>
          <p:cNvPr id="2" name="Title 1"/>
          <p:cNvSpPr>
            <a:spLocks noGrp="1"/>
          </p:cNvSpPr>
          <p:nvPr>
            <p:ph type="title"/>
          </p:nvPr>
        </p:nvSpPr>
        <p:spPr/>
        <p:txBody>
          <a:bodyPr/>
          <a:lstStyle/>
          <a:p>
            <a:r>
              <a:rPr lang="en-US" dirty="0" smtClean="0"/>
              <a:t>Stepping Stones</a:t>
            </a:r>
            <a:endParaRPr lang="en-US" dirty="0"/>
          </a:p>
        </p:txBody>
      </p:sp>
      <p:pic>
        <p:nvPicPr>
          <p:cNvPr id="10243" name="Picture 3" descr="\\ahgsbs\usersync\cjohnson\My Documents\Training Development\Pathfinder Breakout\Orange Star.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60864">
            <a:off x="263107" y="4454766"/>
            <a:ext cx="1425428" cy="144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261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Stones</a:t>
            </a:r>
            <a:endParaRPr lang="en-US" dirty="0"/>
          </a:p>
        </p:txBody>
      </p:sp>
      <p:sp>
        <p:nvSpPr>
          <p:cNvPr id="3" name="Content Placeholder 2"/>
          <p:cNvSpPr>
            <a:spLocks noGrp="1"/>
          </p:cNvSpPr>
          <p:nvPr>
            <p:ph idx="1"/>
          </p:nvPr>
        </p:nvSpPr>
        <p:spPr>
          <a:xfrm>
            <a:off x="3526631" y="1406649"/>
            <a:ext cx="5486400" cy="4525963"/>
          </a:xfrm>
        </p:spPr>
        <p:txBody>
          <a:bodyPr/>
          <a:lstStyle/>
          <a:p>
            <a:pPr marL="0" indent="0">
              <a:buNone/>
            </a:pPr>
            <a:r>
              <a:rPr lang="en-US" b="1" dirty="0" smtClean="0"/>
              <a:t>Bible Verse</a:t>
            </a:r>
          </a:p>
          <a:p>
            <a:r>
              <a:rPr lang="en-US" dirty="0" smtClean="0"/>
              <a:t>One brief Bible verse per Stepping Stone</a:t>
            </a:r>
          </a:p>
          <a:p>
            <a:r>
              <a:rPr lang="en-US" dirty="0" smtClean="0"/>
              <a:t>Each easy to learn and understand</a:t>
            </a:r>
          </a:p>
          <a:p>
            <a:r>
              <a:rPr lang="en-US" dirty="0" smtClean="0"/>
              <a:t>Relate to Creed Words</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26336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3831" y="4724400"/>
            <a:ext cx="3352800" cy="1200329"/>
          </a:xfrm>
          <a:prstGeom prst="rect">
            <a:avLst/>
          </a:prstGeom>
          <a:noFill/>
        </p:spPr>
        <p:txBody>
          <a:bodyPr wrap="square" rtlCol="0">
            <a:spAutoFit/>
          </a:bodyPr>
          <a:lstStyle/>
          <a:p>
            <a:pPr algn="ctr"/>
            <a:r>
              <a:rPr lang="en-US" sz="2400" dirty="0" smtClean="0">
                <a:latin typeface="+mj-lt"/>
              </a:rPr>
              <a:t>“I have hidden your word </a:t>
            </a:r>
            <a:br>
              <a:rPr lang="en-US" sz="2400" dirty="0" smtClean="0">
                <a:latin typeface="+mj-lt"/>
              </a:rPr>
            </a:br>
            <a:r>
              <a:rPr lang="en-US" sz="2400" dirty="0" smtClean="0">
                <a:latin typeface="+mj-lt"/>
              </a:rPr>
              <a:t>in my heart…”</a:t>
            </a:r>
          </a:p>
          <a:p>
            <a:pPr algn="ctr"/>
            <a:r>
              <a:rPr lang="en-US" sz="2400" dirty="0" smtClean="0">
                <a:latin typeface="+mj-lt"/>
              </a:rPr>
              <a:t>Psalm 119:11</a:t>
            </a:r>
            <a:endParaRPr lang="en-US" sz="2400" dirty="0">
              <a:latin typeface="+mj-lt"/>
            </a:endParaRPr>
          </a:p>
        </p:txBody>
      </p:sp>
      <p:pic>
        <p:nvPicPr>
          <p:cNvPr id="8196" name="Picture 4" descr="\\ahgsbs\usersync\cjohnson\My Documents\My Pictures\heart_whitefill.gif"/>
          <p:cNvPicPr>
            <a:picLocks noChangeAspect="1" noChangeArrowheads="1"/>
          </p:cNvPicPr>
          <p:nvPr/>
        </p:nvPicPr>
        <p:blipFill>
          <a:blip r:embed="rId4">
            <a:duotone>
              <a:prstClr val="black"/>
              <a:srgbClr val="FF0066">
                <a:tint val="45000"/>
                <a:satMod val="400000"/>
              </a:srgbClr>
            </a:duotone>
            <a:extLst>
              <a:ext uri="{28A0092B-C50C-407E-A947-70E740481C1C}">
                <a14:useLocalDpi xmlns:a14="http://schemas.microsoft.com/office/drawing/2010/main" val="0"/>
              </a:ext>
            </a:extLst>
          </a:blip>
          <a:srcRect/>
          <a:stretch>
            <a:fillRect/>
          </a:stretch>
        </p:blipFill>
        <p:spPr bwMode="auto">
          <a:xfrm rot="1523026">
            <a:off x="2813776" y="5294491"/>
            <a:ext cx="920091" cy="891996"/>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167358">
            <a:off x="287663" y="3983465"/>
            <a:ext cx="6096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754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Stepping Stones</a:t>
            </a:r>
            <a:endParaRPr lang="en-US" dirty="0"/>
          </a:p>
        </p:txBody>
      </p:sp>
      <p:sp>
        <p:nvSpPr>
          <p:cNvPr id="3" name="Content Placeholder 2"/>
          <p:cNvSpPr>
            <a:spLocks noGrp="1"/>
          </p:cNvSpPr>
          <p:nvPr>
            <p:ph idx="1"/>
          </p:nvPr>
        </p:nvSpPr>
        <p:spPr>
          <a:xfrm>
            <a:off x="3505200" y="1828800"/>
            <a:ext cx="5486400" cy="2362200"/>
          </a:xfrm>
        </p:spPr>
        <p:txBody>
          <a:bodyPr/>
          <a:lstStyle/>
          <a:p>
            <a:pPr marL="0" indent="0">
              <a:buNone/>
            </a:pPr>
            <a:r>
              <a:rPr lang="en-US" b="1" dirty="0" smtClean="0"/>
              <a:t>Frontier in Focus</a:t>
            </a:r>
          </a:p>
          <a:p>
            <a:r>
              <a:rPr lang="en-US" dirty="0" smtClean="0"/>
              <a:t>Introduces Badge frontiers</a:t>
            </a:r>
          </a:p>
          <a:p>
            <a:r>
              <a:rPr lang="en-US" dirty="0" smtClean="0"/>
              <a:t>One Frontier per </a:t>
            </a:r>
            <a:br>
              <a:rPr lang="en-US" dirty="0" smtClean="0"/>
            </a:br>
            <a:r>
              <a:rPr lang="en-US" dirty="0" smtClean="0"/>
              <a:t>Stepping Stone</a:t>
            </a:r>
            <a:endParaRPr lang="en-US" dirty="0"/>
          </a:p>
        </p:txBody>
      </p:sp>
      <p:sp>
        <p:nvSpPr>
          <p:cNvPr id="4" name="TextBox 3"/>
          <p:cNvSpPr txBox="1"/>
          <p:nvPr/>
        </p:nvSpPr>
        <p:spPr>
          <a:xfrm>
            <a:off x="228600" y="1707931"/>
            <a:ext cx="3124200" cy="3446026"/>
          </a:xfrm>
          <a:prstGeom prst="roundRect">
            <a:avLst/>
          </a:prstGeom>
          <a:solidFill>
            <a:srgbClr val="C3DE7E"/>
          </a:solidFill>
          <a:ln w="88900">
            <a:solidFill>
              <a:srgbClr val="8DB42E"/>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b="1" dirty="0" smtClean="0">
                <a:latin typeface="+mj-lt"/>
              </a:rPr>
              <a:t>Six AHG Frontiers</a:t>
            </a:r>
          </a:p>
          <a:p>
            <a:pPr algn="ctr"/>
            <a:r>
              <a:rPr lang="en-US" sz="2200" dirty="0" smtClean="0"/>
              <a:t/>
            </a:r>
            <a:br>
              <a:rPr lang="en-US" sz="2200" dirty="0" smtClean="0"/>
            </a:br>
            <a:r>
              <a:rPr lang="en-US" sz="2200" dirty="0" smtClean="0"/>
              <a:t>Our Heritage</a:t>
            </a:r>
          </a:p>
          <a:p>
            <a:pPr algn="ctr"/>
            <a:r>
              <a:rPr lang="en-US" sz="2200" dirty="0" smtClean="0"/>
              <a:t>Personal Well-Being</a:t>
            </a:r>
          </a:p>
          <a:p>
            <a:pPr algn="ctr"/>
            <a:r>
              <a:rPr lang="en-US" sz="2200" dirty="0" smtClean="0"/>
              <a:t>Family Living</a:t>
            </a:r>
          </a:p>
          <a:p>
            <a:pPr algn="ctr"/>
            <a:r>
              <a:rPr lang="en-US" sz="2200" dirty="0" smtClean="0"/>
              <a:t>The Arts</a:t>
            </a:r>
          </a:p>
          <a:p>
            <a:pPr algn="ctr"/>
            <a:r>
              <a:rPr lang="en-US" sz="2200" dirty="0" smtClean="0"/>
              <a:t>Science and Technology</a:t>
            </a:r>
          </a:p>
          <a:p>
            <a:pPr algn="ctr"/>
            <a:r>
              <a:rPr lang="en-US" sz="2200" dirty="0" smtClean="0"/>
              <a:t>Outdoor Skills</a:t>
            </a:r>
            <a:endParaRPr lang="en-US" sz="2200" dirty="0"/>
          </a:p>
        </p:txBody>
      </p:sp>
      <p:cxnSp>
        <p:nvCxnSpPr>
          <p:cNvPr id="6" name="Straight Connector 5"/>
          <p:cNvCxnSpPr/>
          <p:nvPr/>
        </p:nvCxnSpPr>
        <p:spPr>
          <a:xfrm>
            <a:off x="609600" y="2438400"/>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458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Fanny Crosby Award</a:t>
            </a:r>
            <a:endParaRPr lang="en-US" dirty="0"/>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804760"/>
            <a:ext cx="2905531" cy="3248479"/>
          </a:xfrm>
          <a:prstGeom prst="rect">
            <a:avLst/>
          </a:prstGeom>
        </p:spPr>
      </p:pic>
      <p:sp>
        <p:nvSpPr>
          <p:cNvPr id="3" name="Content Placeholder 2"/>
          <p:cNvSpPr>
            <a:spLocks noGrp="1"/>
          </p:cNvSpPr>
          <p:nvPr>
            <p:ph idx="1"/>
          </p:nvPr>
        </p:nvSpPr>
        <p:spPr>
          <a:xfrm>
            <a:off x="3134132" y="1600200"/>
            <a:ext cx="5705068" cy="4525963"/>
          </a:xfrm>
        </p:spPr>
        <p:txBody>
          <a:bodyPr/>
          <a:lstStyle/>
          <a:p>
            <a:r>
              <a:rPr lang="en-US" dirty="0" smtClean="0"/>
              <a:t>Pathfinder Level Award</a:t>
            </a:r>
          </a:p>
          <a:p>
            <a:r>
              <a:rPr lang="en-US" dirty="0" smtClean="0"/>
              <a:t>Named for 19</a:t>
            </a:r>
            <a:r>
              <a:rPr lang="en-US" baseline="30000" dirty="0" smtClean="0"/>
              <a:t>th</a:t>
            </a:r>
            <a:r>
              <a:rPr lang="en-US" dirty="0" smtClean="0"/>
              <a:t> century American hymn writer</a:t>
            </a:r>
          </a:p>
          <a:p>
            <a:r>
              <a:rPr lang="en-US" dirty="0" smtClean="0"/>
              <a:t>Tracking sheet</a:t>
            </a:r>
            <a:endParaRPr lang="en-US" dirty="0"/>
          </a:p>
        </p:txBody>
      </p:sp>
    </p:spTree>
    <p:extLst>
      <p:ext uri="{BB962C8B-B14F-4D97-AF65-F5344CB8AC3E}">
        <p14:creationId xmlns:p14="http://schemas.microsoft.com/office/powerpoint/2010/main" val="966316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Joining Award</a:t>
            </a:r>
            <a:endParaRPr lang="en-US" dirty="0"/>
          </a:p>
        </p:txBody>
      </p:sp>
      <p:sp>
        <p:nvSpPr>
          <p:cNvPr id="3" name="Content Placeholder 2"/>
          <p:cNvSpPr>
            <a:spLocks noGrp="1"/>
          </p:cNvSpPr>
          <p:nvPr>
            <p:ph idx="1"/>
          </p:nvPr>
        </p:nvSpPr>
        <p:spPr/>
        <p:txBody>
          <a:bodyPr/>
          <a:lstStyle/>
          <a:p>
            <a:r>
              <a:rPr lang="en-US" dirty="0" smtClean="0"/>
              <a:t>Formally introduces the AHG program</a:t>
            </a:r>
          </a:p>
          <a:p>
            <a:r>
              <a:rPr lang="en-US" dirty="0" smtClean="0"/>
              <a:t>Supplement with requirement </a:t>
            </a:r>
            <a:br>
              <a:rPr lang="en-US" dirty="0" smtClean="0"/>
            </a:br>
            <a:r>
              <a:rPr lang="en-US" dirty="0" smtClean="0"/>
              <a:t>#1 of “Our Flag” Badge</a:t>
            </a:r>
          </a:p>
          <a:p>
            <a:r>
              <a:rPr lang="en-US" dirty="0" smtClean="0"/>
              <a:t>Only after final Stepping Stone</a:t>
            </a:r>
            <a:br>
              <a:rPr lang="en-US" dirty="0" smtClean="0"/>
            </a:br>
            <a:r>
              <a:rPr lang="en-US" dirty="0" smtClean="0"/>
              <a:t>&amp; Fanny Crosby Award</a:t>
            </a:r>
          </a:p>
          <a:p>
            <a:r>
              <a:rPr lang="en-US" dirty="0" smtClean="0"/>
              <a:t>Tracking </a:t>
            </a:r>
            <a:r>
              <a:rPr lang="en-US" dirty="0"/>
              <a:t>sheet </a:t>
            </a:r>
          </a:p>
          <a:p>
            <a:endParaRPr lang="en-US" dirty="0"/>
          </a:p>
        </p:txBody>
      </p:sp>
      <p:pic>
        <p:nvPicPr>
          <p:cNvPr id="9218" name="Picture 2" descr="\\ahgfs1\PictureStorage\Merchandise\Leader Store Badges\Joining Award.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2724" y="2286000"/>
            <a:ext cx="2200275"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507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Pathfinder </a:t>
            </a:r>
            <a:br>
              <a:rPr lang="en-US" dirty="0" smtClean="0"/>
            </a:br>
            <a:r>
              <a:rPr lang="en-US" dirty="0" smtClean="0"/>
              <a:t>leader resource guide</a:t>
            </a:r>
            <a:endParaRPr lang="en-US" dirty="0"/>
          </a:p>
        </p:txBody>
      </p:sp>
      <p:pic>
        <p:nvPicPr>
          <p:cNvPr id="8194" name="Picture 2" descr="X:\Louisville Photoshoot 2013\Paracute pictures\Chloe Hayden - Greta Miller with parachut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318"/>
          <a:stretch/>
        </p:blipFill>
        <p:spPr bwMode="auto">
          <a:xfrm>
            <a:off x="5219131" y="1039505"/>
            <a:ext cx="3048000" cy="38259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hgsbs\usersync\cjohnson\My Documents\Training Development\Pathfinder Breakout\Orange Star.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60864">
            <a:off x="4297730" y="941388"/>
            <a:ext cx="1425428" cy="14460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ahgsbs\usersync\cjohnson\My Documents\My Pictures\heart_white.gif"/>
          <p:cNvPicPr>
            <a:picLocks noChangeAspect="1" noChangeArrowheads="1"/>
          </p:cNvPicPr>
          <p:nvPr/>
        </p:nvPicPr>
        <p:blipFill>
          <a:blip r:embed="rId5">
            <a:duotone>
              <a:prstClr val="black"/>
              <a:srgbClr val="F79646">
                <a:tint val="45000"/>
                <a:satMod val="400000"/>
              </a:srgbClr>
            </a:duotone>
            <a:extLst>
              <a:ext uri="{28A0092B-C50C-407E-A947-70E740481C1C}">
                <a14:useLocalDpi xmlns:a14="http://schemas.microsoft.com/office/drawing/2010/main" val="0"/>
              </a:ext>
            </a:extLst>
          </a:blip>
          <a:srcRect/>
          <a:stretch>
            <a:fillRect/>
          </a:stretch>
        </p:blipFill>
        <p:spPr bwMode="auto">
          <a:xfrm rot="1135015">
            <a:off x="6978021" y="4200791"/>
            <a:ext cx="1507720" cy="146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50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Planning a Meeting</a:t>
            </a:r>
            <a:endParaRPr lang="en-US" dirty="0"/>
          </a:p>
        </p:txBody>
      </p:sp>
      <p:sp>
        <p:nvSpPr>
          <p:cNvPr id="5" name="Content Placeholder 4"/>
          <p:cNvSpPr>
            <a:spLocks noGrp="1"/>
          </p:cNvSpPr>
          <p:nvPr>
            <p:ph idx="1"/>
          </p:nvPr>
        </p:nvSpPr>
        <p:spPr/>
        <p:txBody>
          <a:bodyPr>
            <a:normAutofit/>
          </a:bodyPr>
          <a:lstStyle/>
          <a:p>
            <a:r>
              <a:rPr lang="en-US" dirty="0" smtClean="0"/>
              <a:t>Yearly and weekly guides in Pathfinder Leader Resource Guide</a:t>
            </a:r>
          </a:p>
          <a:p>
            <a:r>
              <a:rPr lang="en-US" dirty="0" smtClean="0"/>
              <a:t>Each stepping stone easily divides into two meetings</a:t>
            </a:r>
          </a:p>
        </p:txBody>
      </p:sp>
      <p:pic>
        <p:nvPicPr>
          <p:cNvPr id="9218" name="Picture 2" descr="X:\Jody\AHG service pics\CD LS AMERICAN HERITAGE 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187" y="3854450"/>
            <a:ext cx="3658813" cy="2393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hgsbs\usersync\cjohnson\My Documents\My Pictures\heart_white.gif"/>
          <p:cNvPicPr>
            <a:picLocks noChangeAspect="1" noChangeArrowheads="1"/>
          </p:cNvPicPr>
          <p:nvPr/>
        </p:nvPicPr>
        <p:blipFill>
          <a:blip r:embed="rId4">
            <a:duotone>
              <a:prstClr val="black"/>
              <a:srgbClr val="8DB42E">
                <a:tint val="45000"/>
                <a:satMod val="400000"/>
              </a:srgbClr>
            </a:duotone>
            <a:extLst>
              <a:ext uri="{28A0092B-C50C-407E-A947-70E740481C1C}">
                <a14:useLocalDpi xmlns:a14="http://schemas.microsoft.com/office/drawing/2010/main" val="0"/>
              </a:ext>
            </a:extLst>
          </a:blip>
          <a:srcRect/>
          <a:stretch>
            <a:fillRect/>
          </a:stretch>
        </p:blipFill>
        <p:spPr bwMode="auto">
          <a:xfrm rot="20513775">
            <a:off x="186731" y="5372829"/>
            <a:ext cx="1482681" cy="143740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hgsbs\usersync\cjohnson\My Documents\My Pictures\heart_whitefill.gif"/>
          <p:cNvPicPr>
            <a:picLocks noChangeAspect="1" noChangeArrowheads="1"/>
          </p:cNvPicPr>
          <p:nvPr/>
        </p:nvPicPr>
        <p:blipFill>
          <a:blip r:embed="rId5">
            <a:duotone>
              <a:prstClr val="black"/>
              <a:srgbClr val="8DB42E">
                <a:tint val="45000"/>
                <a:satMod val="400000"/>
              </a:srgbClr>
            </a:duotone>
            <a:extLst>
              <a:ext uri="{28A0092B-C50C-407E-A947-70E740481C1C}">
                <a14:useLocalDpi xmlns:a14="http://schemas.microsoft.com/office/drawing/2010/main" val="0"/>
              </a:ext>
            </a:extLst>
          </a:blip>
          <a:srcRect/>
          <a:stretch>
            <a:fillRect/>
          </a:stretch>
        </p:blipFill>
        <p:spPr bwMode="auto">
          <a:xfrm rot="958530">
            <a:off x="4248954" y="3696612"/>
            <a:ext cx="969036" cy="93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188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Planning a Meeting</a:t>
            </a:r>
            <a:endParaRPr lang="en-US" dirty="0"/>
          </a:p>
        </p:txBody>
      </p:sp>
      <p:sp>
        <p:nvSpPr>
          <p:cNvPr id="5" name="Content Placeholder 4"/>
          <p:cNvSpPr>
            <a:spLocks noGrp="1"/>
          </p:cNvSpPr>
          <p:nvPr>
            <p:ph idx="1"/>
          </p:nvPr>
        </p:nvSpPr>
        <p:spPr/>
        <p:txBody>
          <a:bodyPr>
            <a:normAutofit/>
          </a:bodyPr>
          <a:lstStyle/>
          <a:p>
            <a:r>
              <a:rPr lang="en-US" dirty="0"/>
              <a:t>Goal</a:t>
            </a:r>
          </a:p>
          <a:p>
            <a:r>
              <a:rPr lang="en-US" dirty="0"/>
              <a:t>Main objectives</a:t>
            </a:r>
          </a:p>
          <a:p>
            <a:r>
              <a:rPr lang="en-US" dirty="0"/>
              <a:t>Supplemental objectives</a:t>
            </a:r>
          </a:p>
          <a:p>
            <a:r>
              <a:rPr lang="en-US" dirty="0"/>
              <a:t>Bible verse</a:t>
            </a:r>
          </a:p>
          <a:p>
            <a:r>
              <a:rPr lang="en-US" dirty="0"/>
              <a:t>Creed words</a:t>
            </a:r>
          </a:p>
          <a:p>
            <a:r>
              <a:rPr lang="en-US" dirty="0"/>
              <a:t>Level Award requirements</a:t>
            </a:r>
          </a:p>
        </p:txBody>
      </p:sp>
      <p:pic>
        <p:nvPicPr>
          <p:cNvPr id="1026" name="Picture 2" descr="P:\Training\Pathfinder\Images\Orange Star.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16123">
            <a:off x="5943575" y="984885"/>
            <a:ext cx="26289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Training\Pathfinder\Images\Pink Star.png"/>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895638">
            <a:off x="7433790" y="3550027"/>
            <a:ext cx="1324204" cy="130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449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AHG Foundational Principles</a:t>
            </a:r>
            <a:endParaRPr lang="en-US" dirty="0"/>
          </a:p>
        </p:txBody>
      </p:sp>
      <p:sp>
        <p:nvSpPr>
          <p:cNvPr id="3" name="Content Placeholder 2"/>
          <p:cNvSpPr>
            <a:spLocks noGrp="1"/>
          </p:cNvSpPr>
          <p:nvPr>
            <p:ph idx="1"/>
          </p:nvPr>
        </p:nvSpPr>
        <p:spPr>
          <a:xfrm>
            <a:off x="304800" y="1295400"/>
            <a:ext cx="8534400" cy="4830763"/>
          </a:xfrm>
        </p:spPr>
        <p:txBody>
          <a:bodyPr>
            <a:normAutofit/>
          </a:bodyPr>
          <a:lstStyle/>
          <a:p>
            <a:pPr marL="0" indent="0" algn="ctr">
              <a:buNone/>
            </a:pPr>
            <a:r>
              <a:rPr lang="en-US" b="1" dirty="0" smtClean="0"/>
              <a:t>Creed</a:t>
            </a:r>
          </a:p>
          <a:p>
            <a:pPr marL="0" indent="0" algn="ctr">
              <a:buNone/>
            </a:pPr>
            <a:r>
              <a:rPr lang="en-US" sz="2200" i="1" dirty="0" smtClean="0"/>
              <a:t>As an American Heritage Girl, I promise to be:</a:t>
            </a:r>
          </a:p>
          <a:p>
            <a:pPr marL="0" indent="0" algn="ctr">
              <a:lnSpc>
                <a:spcPct val="110000"/>
              </a:lnSpc>
              <a:spcBef>
                <a:spcPts val="0"/>
              </a:spcBef>
              <a:buNone/>
            </a:pPr>
            <a:r>
              <a:rPr lang="en-US" sz="2200" i="1" dirty="0"/>
              <a:t>C</a:t>
            </a:r>
            <a:r>
              <a:rPr lang="en-US" sz="2200" i="1" dirty="0" smtClean="0"/>
              <a:t>ompassionate</a:t>
            </a:r>
          </a:p>
          <a:p>
            <a:pPr marL="0" indent="0" algn="ctr">
              <a:lnSpc>
                <a:spcPct val="110000"/>
              </a:lnSpc>
              <a:spcBef>
                <a:spcPts val="0"/>
              </a:spcBef>
              <a:buNone/>
            </a:pPr>
            <a:r>
              <a:rPr lang="en-US" sz="2200" i="1" dirty="0" smtClean="0"/>
              <a:t>Helpful</a:t>
            </a:r>
          </a:p>
          <a:p>
            <a:pPr marL="0" indent="0" algn="ctr">
              <a:lnSpc>
                <a:spcPct val="110000"/>
              </a:lnSpc>
              <a:spcBef>
                <a:spcPts val="0"/>
              </a:spcBef>
              <a:buNone/>
            </a:pPr>
            <a:r>
              <a:rPr lang="en-US" sz="2200" i="1" dirty="0" smtClean="0"/>
              <a:t>Honest</a:t>
            </a:r>
          </a:p>
          <a:p>
            <a:pPr marL="0" indent="0" algn="ctr">
              <a:lnSpc>
                <a:spcPct val="110000"/>
              </a:lnSpc>
              <a:spcBef>
                <a:spcPts val="0"/>
              </a:spcBef>
              <a:buNone/>
            </a:pPr>
            <a:r>
              <a:rPr lang="en-US" sz="2200" i="1" dirty="0" smtClean="0"/>
              <a:t>Loyal</a:t>
            </a:r>
          </a:p>
          <a:p>
            <a:pPr marL="0" indent="0" algn="ctr">
              <a:lnSpc>
                <a:spcPct val="110000"/>
              </a:lnSpc>
              <a:spcBef>
                <a:spcPts val="0"/>
              </a:spcBef>
              <a:buNone/>
            </a:pPr>
            <a:r>
              <a:rPr lang="en-US" sz="2200" i="1" dirty="0" smtClean="0"/>
              <a:t>Perseverant</a:t>
            </a:r>
          </a:p>
          <a:p>
            <a:pPr marL="0" indent="0" algn="ctr">
              <a:lnSpc>
                <a:spcPct val="110000"/>
              </a:lnSpc>
              <a:spcBef>
                <a:spcPts val="0"/>
              </a:spcBef>
              <a:buNone/>
            </a:pPr>
            <a:r>
              <a:rPr lang="en-US" sz="2200" i="1" dirty="0" smtClean="0"/>
              <a:t>Pure</a:t>
            </a:r>
          </a:p>
          <a:p>
            <a:pPr marL="0" indent="0" algn="ctr">
              <a:lnSpc>
                <a:spcPct val="110000"/>
              </a:lnSpc>
              <a:spcBef>
                <a:spcPts val="0"/>
              </a:spcBef>
              <a:buNone/>
            </a:pPr>
            <a:r>
              <a:rPr lang="en-US" sz="2200" i="1" dirty="0" smtClean="0"/>
              <a:t>Resourceful</a:t>
            </a:r>
            <a:br>
              <a:rPr lang="en-US" sz="2200" i="1" dirty="0" smtClean="0"/>
            </a:br>
            <a:r>
              <a:rPr lang="en-US" sz="2200" i="1" dirty="0" smtClean="0"/>
              <a:t>Respectful</a:t>
            </a:r>
            <a:br>
              <a:rPr lang="en-US" sz="2200" i="1" dirty="0" smtClean="0"/>
            </a:br>
            <a:r>
              <a:rPr lang="en-US" sz="2200" i="1" dirty="0" smtClean="0"/>
              <a:t>Responsible</a:t>
            </a:r>
            <a:br>
              <a:rPr lang="en-US" sz="2200" i="1" dirty="0" smtClean="0"/>
            </a:br>
            <a:r>
              <a:rPr lang="en-US" sz="2200" i="1" dirty="0" smtClean="0"/>
              <a:t>Reverent</a:t>
            </a:r>
          </a:p>
        </p:txBody>
      </p:sp>
      <p:pic>
        <p:nvPicPr>
          <p:cNvPr id="5" name="Picture 5" descr="\\ahgsbs\usersync\cjohnson\My Documents\Training Development\Pathfinder Breakout\green Star.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0128">
            <a:off x="75574" y="2910674"/>
            <a:ext cx="3585282" cy="335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705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Ideas</a:t>
            </a:r>
            <a:endParaRPr lang="en-US" dirty="0"/>
          </a:p>
        </p:txBody>
      </p:sp>
      <p:sp>
        <p:nvSpPr>
          <p:cNvPr id="3" name="Content Placeholder 2"/>
          <p:cNvSpPr>
            <a:spLocks noGrp="1"/>
          </p:cNvSpPr>
          <p:nvPr>
            <p:ph idx="1"/>
          </p:nvPr>
        </p:nvSpPr>
        <p:spPr/>
        <p:txBody>
          <a:bodyPr/>
          <a:lstStyle/>
          <a:p>
            <a:r>
              <a:rPr lang="en-US" dirty="0" smtClean="0"/>
              <a:t>Main objective activity ideas</a:t>
            </a:r>
          </a:p>
          <a:p>
            <a:r>
              <a:rPr lang="en-US" dirty="0" smtClean="0"/>
              <a:t>Supplemental objective activity ideas</a:t>
            </a:r>
          </a:p>
          <a:p>
            <a:r>
              <a:rPr lang="en-US" dirty="0" smtClean="0"/>
              <a:t>Stepping Stone Meeting Planner</a:t>
            </a:r>
          </a:p>
          <a:p>
            <a:endParaRPr lang="en-US" dirty="0"/>
          </a:p>
        </p:txBody>
      </p:sp>
      <p:pic>
        <p:nvPicPr>
          <p:cNvPr id="5122" name="Picture 2" descr="X:\Website\pathfinder w lea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581400"/>
            <a:ext cx="1817687" cy="2597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270">
            <a:off x="806139" y="3276599"/>
            <a:ext cx="1066801" cy="10668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83270">
            <a:off x="2340970" y="5440839"/>
            <a:ext cx="1066801" cy="106680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1441">
            <a:off x="2343193" y="3246277"/>
            <a:ext cx="1066801" cy="106680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028063">
            <a:off x="788000" y="5440839"/>
            <a:ext cx="1066801" cy="1066801"/>
          </a:xfrm>
          <a:prstGeom prst="rect">
            <a:avLst/>
          </a:prstGeom>
        </p:spPr>
      </p:pic>
    </p:spTree>
    <p:extLst>
      <p:ext uri="{BB962C8B-B14F-4D97-AF65-F5344CB8AC3E}">
        <p14:creationId xmlns:p14="http://schemas.microsoft.com/office/powerpoint/2010/main" val="3932646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29232">
            <a:off x="138854" y="772665"/>
            <a:ext cx="1981200" cy="167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5800"/>
            <a:ext cx="5334000" cy="451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Tracking Sheets</a:t>
            </a:r>
            <a:endParaRPr lang="en-US" dirty="0"/>
          </a:p>
        </p:txBody>
      </p:sp>
      <p:sp>
        <p:nvSpPr>
          <p:cNvPr id="3" name="Content Placeholder 2"/>
          <p:cNvSpPr>
            <a:spLocks noGrp="1"/>
          </p:cNvSpPr>
          <p:nvPr>
            <p:ph idx="1"/>
          </p:nvPr>
        </p:nvSpPr>
        <p:spPr/>
        <p:txBody>
          <a:bodyPr/>
          <a:lstStyle/>
          <a:p>
            <a:r>
              <a:rPr lang="en-US" dirty="0" smtClean="0"/>
              <a:t>Fanny Crosby Level Award</a:t>
            </a:r>
          </a:p>
          <a:p>
            <a:r>
              <a:rPr lang="en-US" dirty="0" smtClean="0"/>
              <a:t>Bible Verse </a:t>
            </a:r>
          </a:p>
          <a:p>
            <a:r>
              <a:rPr lang="en-US" dirty="0" smtClean="0"/>
              <a:t>Service Project</a:t>
            </a:r>
          </a:p>
          <a:p>
            <a:r>
              <a:rPr lang="en-US" dirty="0" smtClean="0"/>
              <a:t>Joining Award</a:t>
            </a:r>
            <a:endParaRPr lang="en-US" dirty="0"/>
          </a:p>
        </p:txBody>
      </p:sp>
    </p:spTree>
    <p:extLst>
      <p:ext uri="{BB962C8B-B14F-4D97-AF65-F5344CB8AC3E}">
        <p14:creationId xmlns:p14="http://schemas.microsoft.com/office/powerpoint/2010/main" val="1930466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Thank you!</a:t>
            </a:r>
            <a:endParaRPr lang="en-US" b="0" dirty="0"/>
          </a:p>
        </p:txBody>
      </p:sp>
      <p:pic>
        <p:nvPicPr>
          <p:cNvPr id="3074" name="Picture 2" descr="\\ahgsbs\usersync\cjohnson\My Documents\Paperdoll Images\pathfinder-with-skin-tone-sm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68821"/>
            <a:ext cx="1524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194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Role as Pathfinder Leader</a:t>
            </a: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08" t="10767" r="11696" b="17799"/>
          <a:stretch/>
        </p:blipFill>
        <p:spPr bwMode="auto">
          <a:xfrm>
            <a:off x="609600" y="1659255"/>
            <a:ext cx="2895600" cy="3112771"/>
          </a:xfrm>
          <a:prstGeom prst="rect">
            <a:avLst/>
          </a:prstGeom>
          <a:solidFill>
            <a:srgbClr val="FFFFFF">
              <a:shade val="85000"/>
            </a:srgbClr>
          </a:solidFill>
          <a:ln w="190500" cap="rnd">
            <a:noFill/>
          </a:ln>
          <a:effectLst>
            <a:outerShdw blurRad="50000" algn="tl" rotWithShape="0">
              <a:srgbClr val="000000">
                <a:alpha val="41000"/>
              </a:srgbClr>
            </a:outerShdw>
          </a:effectLs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52758">
            <a:off x="170080" y="1190876"/>
            <a:ext cx="1382244" cy="138224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290442">
            <a:off x="2529642" y="3901243"/>
            <a:ext cx="1382244" cy="138224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438399" y="1190876"/>
            <a:ext cx="1382244" cy="138224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9175" y="3892975"/>
            <a:ext cx="1382244" cy="1382244"/>
          </a:xfrm>
          <a:prstGeom prst="rect">
            <a:avLst/>
          </a:prstGeom>
        </p:spPr>
      </p:pic>
      <p:sp>
        <p:nvSpPr>
          <p:cNvPr id="3" name="Content Placeholder 2"/>
          <p:cNvSpPr>
            <a:spLocks noGrp="1"/>
          </p:cNvSpPr>
          <p:nvPr>
            <p:ph idx="1"/>
          </p:nvPr>
        </p:nvSpPr>
        <p:spPr>
          <a:xfrm>
            <a:off x="3505200" y="1600201"/>
            <a:ext cx="5334000" cy="3098434"/>
          </a:xfrm>
        </p:spPr>
        <p:txBody>
          <a:bodyPr>
            <a:normAutofit fontScale="92500" lnSpcReduction="10000"/>
          </a:bodyPr>
          <a:lstStyle/>
          <a:p>
            <a:pPr marL="0" indent="0">
              <a:buNone/>
            </a:pPr>
            <a:r>
              <a:rPr lang="en-US" u="sng" dirty="0" smtClean="0"/>
              <a:t>Required Training</a:t>
            </a:r>
          </a:p>
          <a:p>
            <a:r>
              <a:rPr lang="en-US" dirty="0" smtClean="0"/>
              <a:t>KEYS </a:t>
            </a:r>
            <a:r>
              <a:rPr lang="en-US" dirty="0"/>
              <a:t>to Child Safety</a:t>
            </a:r>
          </a:p>
          <a:p>
            <a:r>
              <a:rPr lang="en-US" dirty="0"/>
              <a:t>Basic Training</a:t>
            </a:r>
          </a:p>
          <a:p>
            <a:pPr marL="0" indent="0">
              <a:buNone/>
            </a:pPr>
            <a:endParaRPr lang="en-US" dirty="0" smtClean="0"/>
          </a:p>
          <a:p>
            <a:pPr marL="0" indent="0">
              <a:buNone/>
            </a:pPr>
            <a:r>
              <a:rPr lang="en-US" dirty="0" smtClean="0"/>
              <a:t>Actively participate in Troop Ministry Team</a:t>
            </a:r>
          </a:p>
        </p:txBody>
      </p:sp>
    </p:spTree>
    <p:extLst>
      <p:ext uri="{BB962C8B-B14F-4D97-AF65-F5344CB8AC3E}">
        <p14:creationId xmlns:p14="http://schemas.microsoft.com/office/powerpoint/2010/main" val="49060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416720"/>
            <a:ext cx="5334000" cy="451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Leader Uniform</a:t>
            </a:r>
            <a:endParaRPr lang="en-US" dirty="0"/>
          </a:p>
        </p:txBody>
      </p:sp>
      <p:sp>
        <p:nvSpPr>
          <p:cNvPr id="3" name="Content Placeholder 2"/>
          <p:cNvSpPr>
            <a:spLocks noGrp="1"/>
          </p:cNvSpPr>
          <p:nvPr>
            <p:ph idx="1"/>
          </p:nvPr>
        </p:nvSpPr>
        <p:spPr>
          <a:xfrm>
            <a:off x="380999" y="1905001"/>
            <a:ext cx="6553201" cy="3352799"/>
          </a:xfrm>
        </p:spPr>
        <p:txBody>
          <a:bodyPr>
            <a:normAutofit/>
          </a:bodyPr>
          <a:lstStyle/>
          <a:p>
            <a:r>
              <a:rPr lang="en-US" dirty="0" smtClean="0"/>
              <a:t>Official AHG Leader Polo </a:t>
            </a:r>
            <a:br>
              <a:rPr lang="en-US" dirty="0" smtClean="0"/>
            </a:br>
            <a:r>
              <a:rPr lang="en-US" i="1" dirty="0" smtClean="0"/>
              <a:t>or</a:t>
            </a:r>
            <a:r>
              <a:rPr lang="en-US" dirty="0" smtClean="0"/>
              <a:t> Pathfinder Leader T-shirt</a:t>
            </a:r>
          </a:p>
          <a:p>
            <a:r>
              <a:rPr lang="en-US" dirty="0" smtClean="0"/>
              <a:t>Khaki or navy pants or skirt</a:t>
            </a:r>
          </a:p>
          <a:p>
            <a:r>
              <a:rPr lang="en-US" dirty="0" smtClean="0"/>
              <a:t>AHG membership card &amp; lanyard</a:t>
            </a:r>
          </a:p>
        </p:txBody>
      </p:sp>
      <p:pic>
        <p:nvPicPr>
          <p:cNvPr id="7170" name="Picture 2" descr="X:\Louisville Photoshoot 2013\Adult shots w-o kids\Leader -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981200"/>
            <a:ext cx="18542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X:\Louisville Photoshoot 2013\Adult shots w-o kids\Leader salu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999" y="4191001"/>
            <a:ext cx="1676399" cy="25145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hgsbs\usersync\cjohnson\My Documents\Training Development\Pathfinder Breakout\Pink Star.png"/>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717652">
            <a:off x="1653235" y="5235845"/>
            <a:ext cx="1411915" cy="139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390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Developmental Needs of a Pathfinder</a:t>
            </a:r>
            <a:endParaRPr lang="en-US" dirty="0"/>
          </a:p>
        </p:txBody>
      </p:sp>
      <p:sp>
        <p:nvSpPr>
          <p:cNvPr id="4" name="TextBox 3"/>
          <p:cNvSpPr txBox="1"/>
          <p:nvPr/>
        </p:nvSpPr>
        <p:spPr>
          <a:xfrm>
            <a:off x="990600" y="1438632"/>
            <a:ext cx="7162800" cy="2523768"/>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Creative problem solving</a:t>
            </a:r>
          </a:p>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Physical energy</a:t>
            </a:r>
          </a:p>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Growing sense of curiosity</a:t>
            </a:r>
          </a:p>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Understanding &amp; managing feelings</a:t>
            </a:r>
          </a:p>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Social interaction</a:t>
            </a:r>
            <a:endParaRPr lang="en-US" sz="2800" dirty="0">
              <a:latin typeface="Arial" panose="020B0604020202020204" pitchFamily="34" charset="0"/>
              <a:cs typeface="Arial" panose="020B0604020202020204" pitchFamily="34" charset="0"/>
            </a:endParaRPr>
          </a:p>
          <a:p>
            <a:r>
              <a:rPr lang="en-US" i="1" dirty="0" smtClean="0">
                <a:latin typeface="Arial" panose="020B0604020202020204" pitchFamily="34" charset="0"/>
                <a:cs typeface="Arial" panose="020B0604020202020204" pitchFamily="34" charset="0"/>
              </a:rPr>
              <a:t>More information on page 28 Unit Leader Handbook</a:t>
            </a:r>
            <a:endParaRPr lang="en-US" i="1" dirty="0">
              <a:latin typeface="Arial" panose="020B0604020202020204" pitchFamily="34" charset="0"/>
              <a:cs typeface="Arial" panose="020B0604020202020204" pitchFamily="34" charset="0"/>
            </a:endParaRPr>
          </a:p>
        </p:txBody>
      </p:sp>
      <p:pic>
        <p:nvPicPr>
          <p:cNvPr id="3" name="Picture 2" descr="X:\Girl Pics\10-31-08 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2406" y="4012305"/>
            <a:ext cx="3285956" cy="24646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hgsbs\usersync\cjohnson\My Documents\My Pictures\heart_grayfill.gif"/>
          <p:cNvPicPr>
            <a:picLocks noChangeAspect="1" noChangeArrowheads="1"/>
          </p:cNvPicPr>
          <p:nvPr/>
        </p:nvPicPr>
        <p:blipFill>
          <a:blip r:embed="rId4">
            <a:duotone>
              <a:prstClr val="black"/>
              <a:srgbClr val="AD85C1">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9926956">
            <a:off x="2069853" y="5605885"/>
            <a:ext cx="977490" cy="94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412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125755193"/>
              </p:ext>
            </p:extLst>
          </p:nvPr>
        </p:nvGraphicFramePr>
        <p:xfrm>
          <a:off x="304799" y="1143000"/>
          <a:ext cx="8610600" cy="5102133"/>
        </p:xfrm>
        <a:graphic>
          <a:graphicData uri="http://schemas.openxmlformats.org/drawingml/2006/table">
            <a:tbl>
              <a:tblPr firstRow="1" bandRow="1">
                <a:tableStyleId>{93296810-A885-4BE3-A3E7-6D5BEEA58F35}</a:tableStyleId>
              </a:tblPr>
              <a:tblGrid>
                <a:gridCol w="1355372"/>
                <a:gridCol w="1594555"/>
                <a:gridCol w="1514828"/>
                <a:gridCol w="1833739"/>
                <a:gridCol w="1116189"/>
                <a:gridCol w="1195917"/>
              </a:tblGrid>
              <a:tr h="990600">
                <a:tc>
                  <a:txBody>
                    <a:bodyPr/>
                    <a:lstStyle/>
                    <a:p>
                      <a:pPr algn="ctr"/>
                      <a:r>
                        <a:rPr lang="en-US" dirty="0" smtClean="0"/>
                        <a:t>Outdoor</a:t>
                      </a:r>
                    </a:p>
                    <a:p>
                      <a:pPr algn="ctr"/>
                      <a:r>
                        <a:rPr lang="en-US" b="0" dirty="0" smtClean="0"/>
                        <a:t>(</a:t>
                      </a:r>
                      <a:r>
                        <a:rPr lang="en-US" b="0" dirty="0" err="1" smtClean="0"/>
                        <a:t>pg</a:t>
                      </a:r>
                      <a:r>
                        <a:rPr lang="en-US" b="0" dirty="0" smtClean="0"/>
                        <a:t> 32)</a:t>
                      </a:r>
                      <a:endParaRPr lang="en-US" b="0" dirty="0"/>
                    </a:p>
                  </a:txBody>
                  <a:tcPr/>
                </a:tc>
                <a:tc>
                  <a:txBody>
                    <a:bodyPr/>
                    <a:lstStyle/>
                    <a:p>
                      <a:pPr algn="ctr"/>
                      <a:r>
                        <a:rPr lang="en-US" dirty="0" smtClean="0"/>
                        <a:t>Social</a:t>
                      </a:r>
                      <a:br>
                        <a:rPr lang="en-US" dirty="0" smtClean="0"/>
                      </a:br>
                      <a:r>
                        <a:rPr lang="en-US" b="0" dirty="0" smtClean="0"/>
                        <a:t>(</a:t>
                      </a:r>
                      <a:r>
                        <a:rPr lang="en-US" b="0" dirty="0" err="1" smtClean="0"/>
                        <a:t>pg</a:t>
                      </a:r>
                      <a:r>
                        <a:rPr lang="en-US" b="0" dirty="0" smtClean="0"/>
                        <a:t> 33)</a:t>
                      </a:r>
                      <a:endParaRPr lang="en-US" b="0" dirty="0"/>
                    </a:p>
                  </a:txBody>
                  <a:tcPr/>
                </a:tc>
                <a:tc>
                  <a:txBody>
                    <a:bodyPr/>
                    <a:lstStyle/>
                    <a:p>
                      <a:pPr algn="ctr"/>
                      <a:r>
                        <a:rPr lang="en-US" dirty="0" smtClean="0"/>
                        <a:t>Girl Leadership</a:t>
                      </a:r>
                      <a:br>
                        <a:rPr lang="en-US" dirty="0" smtClean="0"/>
                      </a:br>
                      <a:r>
                        <a:rPr lang="en-US" b="0" dirty="0" smtClean="0"/>
                        <a:t>(</a:t>
                      </a:r>
                      <a:r>
                        <a:rPr lang="en-US" b="0" dirty="0" err="1" smtClean="0"/>
                        <a:t>pg</a:t>
                      </a:r>
                      <a:r>
                        <a:rPr lang="en-US" b="0" dirty="0" smtClean="0"/>
                        <a:t> 35)</a:t>
                      </a:r>
                      <a:endParaRPr lang="en-US" b="0" dirty="0"/>
                    </a:p>
                  </a:txBody>
                  <a:tcPr/>
                </a:tc>
                <a:tc>
                  <a:txBody>
                    <a:bodyPr/>
                    <a:lstStyle/>
                    <a:p>
                      <a:pPr algn="ctr"/>
                      <a:r>
                        <a:rPr lang="en-US" dirty="0" smtClean="0"/>
                        <a:t>Character</a:t>
                      </a:r>
                      <a:br>
                        <a:rPr lang="en-US" dirty="0" smtClean="0"/>
                      </a:br>
                      <a:r>
                        <a:rPr lang="en-US" b="0" dirty="0" smtClean="0"/>
                        <a:t>(</a:t>
                      </a:r>
                      <a:r>
                        <a:rPr lang="en-US" b="0" dirty="0" err="1" smtClean="0"/>
                        <a:t>pg</a:t>
                      </a:r>
                      <a:r>
                        <a:rPr lang="en-US" b="0" dirty="0" smtClean="0"/>
                        <a:t> 36)</a:t>
                      </a:r>
                      <a:endParaRPr lang="en-US" b="0" dirty="0"/>
                    </a:p>
                  </a:txBody>
                  <a:tcPr/>
                </a:tc>
                <a:tc>
                  <a:txBody>
                    <a:bodyPr/>
                    <a:lstStyle/>
                    <a:p>
                      <a:pPr algn="ctr"/>
                      <a:r>
                        <a:rPr lang="en-US" dirty="0" smtClean="0"/>
                        <a:t>Service</a:t>
                      </a:r>
                      <a:br>
                        <a:rPr lang="en-US" dirty="0" smtClean="0"/>
                      </a:br>
                      <a:r>
                        <a:rPr lang="en-US" b="0" dirty="0" smtClean="0"/>
                        <a:t>(</a:t>
                      </a:r>
                      <a:r>
                        <a:rPr lang="en-US" b="0" dirty="0" err="1" smtClean="0"/>
                        <a:t>pg</a:t>
                      </a:r>
                      <a:r>
                        <a:rPr lang="en-US" b="0" dirty="0" smtClean="0"/>
                        <a:t> 40)</a:t>
                      </a:r>
                      <a:endParaRPr lang="en-US" b="0" dirty="0"/>
                    </a:p>
                  </a:txBody>
                  <a:tcPr/>
                </a:tc>
                <a:tc>
                  <a:txBody>
                    <a:bodyPr/>
                    <a:lstStyle/>
                    <a:p>
                      <a:pPr algn="ctr"/>
                      <a:r>
                        <a:rPr lang="en-US" dirty="0" smtClean="0"/>
                        <a:t>Spiritual</a:t>
                      </a:r>
                      <a:br>
                        <a:rPr lang="en-US" dirty="0" smtClean="0"/>
                      </a:br>
                      <a:r>
                        <a:rPr lang="en-US" b="0" dirty="0" smtClean="0"/>
                        <a:t>(</a:t>
                      </a:r>
                      <a:r>
                        <a:rPr lang="en-US" b="0" dirty="0" err="1" smtClean="0"/>
                        <a:t>pg</a:t>
                      </a:r>
                      <a:r>
                        <a:rPr lang="en-US" b="0" dirty="0" smtClean="0"/>
                        <a:t> 41)</a:t>
                      </a:r>
                      <a:endParaRPr lang="en-US" b="0" dirty="0"/>
                    </a:p>
                  </a:txBody>
                  <a:tcPr/>
                </a:tc>
              </a:tr>
              <a:tr h="1066800">
                <a:tc>
                  <a:txBody>
                    <a:bodyPr/>
                    <a:lstStyle/>
                    <a:p>
                      <a:pPr algn="ctr"/>
                      <a:r>
                        <a:rPr lang="en-US" sz="1400" dirty="0" smtClean="0"/>
                        <a:t>Meeting time trips</a:t>
                      </a:r>
                      <a:endParaRPr lang="en-US" sz="1400" dirty="0"/>
                    </a:p>
                  </a:txBody>
                  <a:tcPr anchor="ctr"/>
                </a:tc>
                <a:tc>
                  <a:txBody>
                    <a:bodyPr/>
                    <a:lstStyle/>
                    <a:p>
                      <a:pPr algn="ctr"/>
                      <a:r>
                        <a:rPr lang="en-US" sz="1400" dirty="0" smtClean="0"/>
                        <a:t>Games/</a:t>
                      </a:r>
                      <a:br>
                        <a:rPr lang="en-US" sz="1400" dirty="0" smtClean="0"/>
                      </a:br>
                      <a:r>
                        <a:rPr lang="en-US" sz="1400" dirty="0" smtClean="0"/>
                        <a:t>Share</a:t>
                      </a:r>
                      <a:r>
                        <a:rPr lang="en-US" sz="1400" baseline="0" dirty="0" smtClean="0"/>
                        <a:t> Time @ Unit Meetings</a:t>
                      </a:r>
                    </a:p>
                  </a:txBody>
                  <a:tcPr anchor="ctr"/>
                </a:tc>
                <a:tc>
                  <a:txBody>
                    <a:bodyPr/>
                    <a:lstStyle/>
                    <a:p>
                      <a:pPr algn="ctr"/>
                      <a:r>
                        <a:rPr lang="en-US" sz="1400" dirty="0" smtClean="0"/>
                        <a:t>Snack helper</a:t>
                      </a:r>
                      <a:endParaRPr lang="en-US" sz="1400" dirty="0"/>
                    </a:p>
                  </a:txBody>
                  <a:tcPr anchor="ctr"/>
                </a:tc>
                <a:tc>
                  <a:txBody>
                    <a:bodyPr/>
                    <a:lstStyle/>
                    <a:p>
                      <a:pPr algn="ctr"/>
                      <a:r>
                        <a:rPr lang="en-US" sz="1400" dirty="0" smtClean="0"/>
                        <a:t>Participate in parade</a:t>
                      </a:r>
                      <a:endParaRPr lang="en-US" sz="1400" dirty="0"/>
                    </a:p>
                  </a:txBody>
                  <a:tcPr anchor="ctr"/>
                </a:tc>
                <a:tc>
                  <a:txBody>
                    <a:bodyPr/>
                    <a:lstStyle/>
                    <a:p>
                      <a:pPr algn="ctr"/>
                      <a:r>
                        <a:rPr lang="en-US" sz="1400" dirty="0" smtClean="0"/>
                        <a:t>Participate in pre-planned project</a:t>
                      </a:r>
                      <a:endParaRPr lang="en-US" sz="1400" dirty="0"/>
                    </a:p>
                  </a:txBody>
                  <a:tcPr anchor="ctr"/>
                </a:tc>
                <a:tc>
                  <a:txBody>
                    <a:bodyPr/>
                    <a:lstStyle/>
                    <a:p>
                      <a:pPr algn="ctr"/>
                      <a:r>
                        <a:rPr lang="en-US" sz="1400" dirty="0" smtClean="0"/>
                        <a:t>Prayer during Troop opening</a:t>
                      </a:r>
                      <a:endParaRPr lang="en-US" sz="1400" dirty="0"/>
                    </a:p>
                  </a:txBody>
                  <a:tcPr anchor="ctr"/>
                </a:tc>
              </a:tr>
              <a:tr h="685800">
                <a:tc>
                  <a:txBody>
                    <a:bodyPr/>
                    <a:lstStyle/>
                    <a:p>
                      <a:pPr algn="ctr"/>
                      <a:r>
                        <a:rPr lang="en-US" sz="1400" dirty="0" smtClean="0"/>
                        <a:t>Multi-Troop day camps</a:t>
                      </a:r>
                      <a:endParaRPr lang="en-US" sz="1400" dirty="0"/>
                    </a:p>
                  </a:txBody>
                  <a:tcPr anchor="ctr"/>
                </a:tc>
                <a:tc>
                  <a:txBody>
                    <a:bodyPr/>
                    <a:lstStyle/>
                    <a:p>
                      <a:pPr algn="ctr"/>
                      <a:r>
                        <a:rPr lang="en-US" sz="1400" dirty="0" smtClean="0"/>
                        <a:t>Meeting time trips</a:t>
                      </a:r>
                      <a:endParaRPr lang="en-US" sz="1400" dirty="0"/>
                    </a:p>
                  </a:txBody>
                  <a:tcPr anchor="ctr"/>
                </a:tc>
                <a:tc>
                  <a:txBody>
                    <a:bodyPr/>
                    <a:lstStyle/>
                    <a:p>
                      <a:pPr algn="ctr"/>
                      <a:r>
                        <a:rPr lang="en-US" sz="1400" dirty="0" smtClean="0"/>
                        <a:t>Craft supply helper</a:t>
                      </a:r>
                      <a:endParaRPr lang="en-US" sz="1400" dirty="0"/>
                    </a:p>
                  </a:txBody>
                  <a:tcPr anchor="ctr"/>
                </a:tc>
                <a:tc>
                  <a:txBody>
                    <a:bodyPr/>
                    <a:lstStyle/>
                    <a:p>
                      <a:pPr algn="ctr"/>
                      <a:r>
                        <a:rPr lang="en-US" sz="1400" dirty="0" smtClean="0"/>
                        <a:t>Pray for servicemen and women</a:t>
                      </a:r>
                    </a:p>
                  </a:txBody>
                  <a:tcPr anchor="ctr"/>
                </a:tc>
                <a:tc>
                  <a:txBody>
                    <a:bodyPr/>
                    <a:lstStyle/>
                    <a:p>
                      <a:pPr algn="ctr"/>
                      <a:r>
                        <a:rPr lang="en-US" sz="1400" dirty="0" smtClean="0"/>
                        <a:t>On site</a:t>
                      </a:r>
                      <a:r>
                        <a:rPr lang="en-US" sz="1400" baseline="0" dirty="0" smtClean="0"/>
                        <a:t> projects</a:t>
                      </a:r>
                    </a:p>
                  </a:txBody>
                  <a:tcPr anchor="ctr"/>
                </a:tc>
                <a:tc>
                  <a:txBody>
                    <a:bodyPr/>
                    <a:lstStyle/>
                    <a:p>
                      <a:pPr algn="ctr"/>
                      <a:r>
                        <a:rPr lang="en-US" sz="1400" dirty="0" smtClean="0"/>
                        <a:t>Songs</a:t>
                      </a:r>
                      <a:endParaRPr lang="en-US" sz="1400" dirty="0"/>
                    </a:p>
                  </a:txBody>
                  <a:tcPr anchor="ctr"/>
                </a:tc>
              </a:tr>
              <a:tr h="838200">
                <a:tc>
                  <a:txBody>
                    <a:bodyPr/>
                    <a:lstStyle/>
                    <a:p>
                      <a:pPr algn="ctr"/>
                      <a:r>
                        <a:rPr lang="en-US" sz="1400" dirty="0" smtClean="0"/>
                        <a:t>Family camping</a:t>
                      </a:r>
                      <a:endParaRPr lang="en-US" sz="1400" dirty="0"/>
                    </a:p>
                  </a:txBody>
                  <a:tcPr anchor="ctr">
                    <a:lnB w="12700" cmpd="sng">
                      <a:noFill/>
                    </a:lnB>
                  </a:tcPr>
                </a:tc>
                <a:tc>
                  <a:txBody>
                    <a:bodyPr/>
                    <a:lstStyle/>
                    <a:p>
                      <a:pPr algn="ctr"/>
                      <a:r>
                        <a:rPr lang="en-US" sz="1400" dirty="0" smtClean="0"/>
                        <a:t>Day trips w/ parent</a:t>
                      </a:r>
                      <a:endParaRPr lang="en-US" sz="1400" dirty="0"/>
                    </a:p>
                  </a:txBody>
                  <a:tcPr anchor="ctr"/>
                </a:tc>
                <a:tc>
                  <a:txBody>
                    <a:bodyPr/>
                    <a:lstStyle/>
                    <a:p>
                      <a:pPr algn="ctr"/>
                      <a:r>
                        <a:rPr lang="en-US" sz="1400" dirty="0" smtClean="0"/>
                        <a:t>Clean up helper</a:t>
                      </a:r>
                      <a:endParaRPr lang="en-US" sz="1400" dirty="0"/>
                    </a:p>
                  </a:txBody>
                  <a:tcPr anchor="ctr"/>
                </a:tc>
                <a:tc>
                  <a:txBody>
                    <a:bodyPr/>
                    <a:lstStyle/>
                    <a:p>
                      <a:pPr algn="ctr"/>
                      <a:r>
                        <a:rPr lang="en-US" sz="1400" dirty="0" smtClean="0"/>
                        <a:t>Make cards to send to servicemen</a:t>
                      </a:r>
                      <a:r>
                        <a:rPr lang="en-US" sz="1400" baseline="0" dirty="0" smtClean="0"/>
                        <a:t> and women</a:t>
                      </a:r>
                      <a:endParaRPr lang="en-US" sz="1400" dirty="0"/>
                    </a:p>
                  </a:txBody>
                  <a:tcPr anchor="ctr">
                    <a:lnB w="12700" cmpd="sng">
                      <a:noFill/>
                    </a:lnB>
                  </a:tcPr>
                </a:tc>
                <a:tc>
                  <a:txBody>
                    <a:bodyPr/>
                    <a:lstStyle/>
                    <a:p>
                      <a:pPr algn="ctr"/>
                      <a:r>
                        <a:rPr lang="en-US" sz="1400" dirty="0" smtClean="0"/>
                        <a:t>In home projects</a:t>
                      </a:r>
                      <a:endParaRPr lang="en-US" sz="1400" dirty="0"/>
                    </a:p>
                  </a:txBody>
                  <a:tcPr anchor="ctr">
                    <a:lnB w="12700" cmpd="sng">
                      <a:noFill/>
                    </a:lnB>
                  </a:tcPr>
                </a:tc>
                <a:tc>
                  <a:txBody>
                    <a:bodyPr/>
                    <a:lstStyle/>
                    <a:p>
                      <a:pPr algn="ctr"/>
                      <a:r>
                        <a:rPr lang="en-US" sz="1400" dirty="0" smtClean="0"/>
                        <a:t>Memory verses</a:t>
                      </a:r>
                      <a:endParaRPr lang="en-US" sz="1400" dirty="0"/>
                    </a:p>
                  </a:txBody>
                  <a:tcPr anchor="ctr"/>
                </a:tc>
              </a:tr>
              <a:tr h="762000">
                <a:tc>
                  <a:txBody>
                    <a:bodyPr/>
                    <a:lstStyle/>
                    <a:p>
                      <a:pPr algn="ct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smtClean="0"/>
                        <a:t>Parent/daughter events</a:t>
                      </a:r>
                      <a:endParaRPr lang="en-US" sz="1400" dirty="0"/>
                    </a:p>
                  </a:txBody>
                  <a:tcPr anchor="ctr">
                    <a:lnL w="12700" cmpd="sng">
                      <a:noFill/>
                    </a:lnL>
                  </a:tcPr>
                </a:tc>
                <a:tc>
                  <a:txBody>
                    <a:bodyPr/>
                    <a:lstStyle/>
                    <a:p>
                      <a:pPr algn="ctr"/>
                      <a:r>
                        <a:rPr lang="en-US" sz="1400" dirty="0" smtClean="0"/>
                        <a:t>Flag holder</a:t>
                      </a:r>
                      <a:endParaRPr lang="en-US" sz="1400" dirty="0"/>
                    </a:p>
                  </a:txBody>
                  <a:tcPr anchor="ctr">
                    <a:lnR w="12700" cmpd="sng">
                      <a:noFill/>
                    </a:lnR>
                    <a:lnB w="12700" cmpd="sng">
                      <a:noFill/>
                    </a:lnB>
                  </a:tcPr>
                </a:tc>
                <a:tc>
                  <a:txBody>
                    <a:bodyPr/>
                    <a:lstStyle/>
                    <a:p>
                      <a:pPr algn="ct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smtClean="0"/>
                        <a:t>Participate in prayer circle</a:t>
                      </a:r>
                      <a:endParaRPr lang="en-US" sz="1400" dirty="0"/>
                    </a:p>
                  </a:txBody>
                  <a:tcPr anchor="ctr">
                    <a:lnL w="12700" cmpd="sng">
                      <a:noFill/>
                    </a:lnL>
                    <a:lnR w="12700" cmpd="sng">
                      <a:noFill/>
                    </a:lnR>
                  </a:tcPr>
                </a:tc>
              </a:tr>
              <a:tr h="758733">
                <a:tc>
                  <a:txBody>
                    <a:bodyPr/>
                    <a:lstStyle/>
                    <a:p>
                      <a:pPr algn="ct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smtClean="0"/>
                        <a:t>Parade/</a:t>
                      </a:r>
                      <a:br>
                        <a:rPr lang="en-US" sz="1400" dirty="0" smtClean="0"/>
                      </a:br>
                      <a:r>
                        <a:rPr lang="en-US" sz="1400" dirty="0" smtClean="0"/>
                        <a:t>community event</a:t>
                      </a:r>
                      <a:endParaRPr lang="en-US" sz="1400" dirty="0"/>
                    </a:p>
                  </a:txBody>
                  <a:tcPr anchor="ctr">
                    <a:lnL w="12700" cmpd="sng">
                      <a:noFill/>
                    </a:lnL>
                    <a:lnR w="12700" cmpd="sng">
                      <a:noFill/>
                    </a:lnR>
                  </a:tcPr>
                </a:tc>
                <a:tc>
                  <a:txBody>
                    <a:bodyPr/>
                    <a:lstStyle/>
                    <a:p>
                      <a:pPr algn="ct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smtClean="0"/>
                        <a:t>Prayer at Troop closing</a:t>
                      </a:r>
                      <a:endParaRPr lang="en-US" sz="1400" dirty="0"/>
                    </a:p>
                  </a:txBody>
                  <a:tcPr anchor="ctr">
                    <a:lnL w="12700" cmpd="sng">
                      <a:noFill/>
                    </a:lnL>
                    <a:lnR w="12700" cmpd="sng">
                      <a:noFill/>
                    </a:lnR>
                  </a:tcPr>
                </a:tc>
              </a:tr>
            </a:tbl>
          </a:graphicData>
        </a:graphic>
      </p:graphicFrame>
      <p:sp>
        <p:nvSpPr>
          <p:cNvPr id="2" name="Title 1"/>
          <p:cNvSpPr>
            <a:spLocks noGrp="1"/>
          </p:cNvSpPr>
          <p:nvPr>
            <p:ph type="title"/>
          </p:nvPr>
        </p:nvSpPr>
        <p:spPr/>
        <p:txBody>
          <a:bodyPr>
            <a:normAutofit/>
          </a:bodyPr>
          <a:lstStyle/>
          <a:p>
            <a:r>
              <a:rPr lang="en-US" dirty="0" smtClean="0"/>
              <a:t>Pathfinder Progressive Programming</a:t>
            </a:r>
            <a:endParaRPr lang="en-US" dirty="0"/>
          </a:p>
        </p:txBody>
      </p:sp>
    </p:spTree>
    <p:extLst>
      <p:ext uri="{BB962C8B-B14F-4D97-AF65-F5344CB8AC3E}">
        <p14:creationId xmlns:p14="http://schemas.microsoft.com/office/powerpoint/2010/main" val="3930978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Pathfinders in the troop</a:t>
            </a:r>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46" r="7234" b="12038"/>
          <a:stretch/>
        </p:blipFill>
        <p:spPr bwMode="auto">
          <a:xfrm>
            <a:off x="1570629" y="1295400"/>
            <a:ext cx="4449171" cy="303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Y:\Convention\2014 Conference\Graphics\heart_whitefill.gif"/>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0460989">
            <a:off x="1029793" y="3448015"/>
            <a:ext cx="884322" cy="8573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Y:\Convention\2014 Conference\Graphics\heart_white.gif"/>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622222">
            <a:off x="5395912" y="979497"/>
            <a:ext cx="1247775"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292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AHG program</a:t>
            </a:r>
            <a:endParaRPr lang="en-US" dirty="0"/>
          </a:p>
        </p:txBody>
      </p:sp>
      <p:sp>
        <p:nvSpPr>
          <p:cNvPr id="3" name="Content Placeholder 2"/>
          <p:cNvSpPr>
            <a:spLocks noGrp="1"/>
          </p:cNvSpPr>
          <p:nvPr>
            <p:ph idx="1"/>
          </p:nvPr>
        </p:nvSpPr>
        <p:spPr>
          <a:xfrm>
            <a:off x="3276600" y="1600200"/>
            <a:ext cx="5410200" cy="4525963"/>
          </a:xfrm>
        </p:spPr>
        <p:txBody>
          <a:bodyPr/>
          <a:lstStyle/>
          <a:p>
            <a:r>
              <a:rPr lang="en-US" dirty="0" smtClean="0"/>
              <a:t>Teaches AHG Oath &amp; Creed</a:t>
            </a:r>
          </a:p>
          <a:p>
            <a:r>
              <a:rPr lang="en-US" dirty="0" smtClean="0"/>
              <a:t>Introduces families to AHG program</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2438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9" y="871537"/>
            <a:ext cx="1633537"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228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HG PF Fonts">
      <a:majorFont>
        <a:latin typeface="Shadows Into Ligh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1599</TotalTime>
  <Words>3688</Words>
  <Application>Microsoft Office PowerPoint</Application>
  <PresentationFormat>On-screen Show (4:3)</PresentationFormat>
  <Paragraphs>294</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Shadows Into Light</vt:lpstr>
      <vt:lpstr>Office Theme</vt:lpstr>
      <vt:lpstr>Pathfinder Breakout </vt:lpstr>
      <vt:lpstr>AHG Foundational Principles</vt:lpstr>
      <vt:lpstr>AHG Foundational Principles</vt:lpstr>
      <vt:lpstr>Your Role as Pathfinder Leader</vt:lpstr>
      <vt:lpstr>Leader Uniform</vt:lpstr>
      <vt:lpstr>Developmental Needs of a Pathfinder</vt:lpstr>
      <vt:lpstr>Pathfinder Progressive Programming</vt:lpstr>
      <vt:lpstr>Pathfinders in the troop</vt:lpstr>
      <vt:lpstr>Introduction to AHG program</vt:lpstr>
      <vt:lpstr>Participating with the Troop</vt:lpstr>
      <vt:lpstr>Unit Finances</vt:lpstr>
      <vt:lpstr>Program overview</vt:lpstr>
      <vt:lpstr>Age Requirement</vt:lpstr>
      <vt:lpstr>Uniform</vt:lpstr>
      <vt:lpstr>Necklace</vt:lpstr>
      <vt:lpstr>Handbook</vt:lpstr>
      <vt:lpstr>Pathfinder curriculum overview</vt:lpstr>
      <vt:lpstr>Stepping Stones</vt:lpstr>
      <vt:lpstr>Stepping Stones</vt:lpstr>
      <vt:lpstr>Stepping Stones</vt:lpstr>
      <vt:lpstr>Stepping Stones</vt:lpstr>
      <vt:lpstr>Stepping Stones</vt:lpstr>
      <vt:lpstr>Stepping Stones</vt:lpstr>
      <vt:lpstr>Stepping Stones</vt:lpstr>
      <vt:lpstr>Fanny Crosby Award</vt:lpstr>
      <vt:lpstr>Joining Award</vt:lpstr>
      <vt:lpstr>Pathfinder  leader resource guide</vt:lpstr>
      <vt:lpstr>Planning a Meeting</vt:lpstr>
      <vt:lpstr>Planning a Meeting</vt:lpstr>
      <vt:lpstr>Activity Ideas</vt:lpstr>
      <vt:lpstr>Tracking Sheets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Johnson</dc:creator>
  <cp:lastModifiedBy>Adam</cp:lastModifiedBy>
  <cp:revision>91</cp:revision>
  <dcterms:created xsi:type="dcterms:W3CDTF">2014-07-21T19:13:37Z</dcterms:created>
  <dcterms:modified xsi:type="dcterms:W3CDTF">2016-07-11T21:27:34Z</dcterms:modified>
  <cp:contentStatus/>
</cp:coreProperties>
</file>