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8" r:id="rId2"/>
    <p:sldId id="260" r:id="rId3"/>
    <p:sldId id="287" r:id="rId4"/>
    <p:sldId id="268" r:id="rId5"/>
    <p:sldId id="286" r:id="rId6"/>
    <p:sldId id="281" r:id="rId7"/>
    <p:sldId id="270" r:id="rId8"/>
    <p:sldId id="279" r:id="rId9"/>
    <p:sldId id="280" r:id="rId10"/>
    <p:sldId id="288" r:id="rId11"/>
    <p:sldId id="289" r:id="rId12"/>
    <p:sldId id="290" r:id="rId13"/>
    <p:sldId id="269" r:id="rId14"/>
    <p:sldId id="284" r:id="rId15"/>
    <p:sldId id="273" r:id="rId16"/>
    <p:sldId id="291" r:id="rId17"/>
    <p:sldId id="294" r:id="rId18"/>
    <p:sldId id="292" r:id="rId19"/>
    <p:sldId id="293" r:id="rId20"/>
    <p:sldId id="271" r:id="rId21"/>
    <p:sldId id="274" r:id="rId22"/>
    <p:sldId id="285" r:id="rId23"/>
    <p:sldId id="277" r:id="rId24"/>
    <p:sldId id="283" r:id="rId25"/>
    <p:sldId id="278" r:id="rId2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1528" autoAdjust="0"/>
  </p:normalViewPr>
  <p:slideViewPr>
    <p:cSldViewPr>
      <p:cViewPr varScale="1">
        <p:scale>
          <a:sx n="95" d="100"/>
          <a:sy n="95" d="100"/>
        </p:scale>
        <p:origin x="1686" y="78"/>
      </p:cViewPr>
      <p:guideLst>
        <p:guide orient="horz" pos="2160"/>
        <p:guide pos="2880"/>
      </p:guideLst>
    </p:cSldViewPr>
  </p:slideViewPr>
  <p:outlineViewPr>
    <p:cViewPr>
      <p:scale>
        <a:sx n="33" d="100"/>
        <a:sy n="33" d="100"/>
      </p:scale>
      <p:origin x="0" y="1037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548270-A92E-4984-B981-15AA9F21CFE3}" type="doc">
      <dgm:prSet loTypeId="urn:microsoft.com/office/officeart/2005/8/layout/process5" loCatId="process" qsTypeId="urn:microsoft.com/office/officeart/2005/8/quickstyle/simple1" qsCatId="simple" csTypeId="urn:microsoft.com/office/officeart/2005/8/colors/accent1_4" csCatId="accent1" phldr="1"/>
      <dgm:spPr/>
      <dgm:t>
        <a:bodyPr/>
        <a:lstStyle/>
        <a:p>
          <a:endParaRPr lang="en-US"/>
        </a:p>
      </dgm:t>
    </dgm:pt>
    <dgm:pt modelId="{611B032A-E6F4-4A7E-9928-5B18686EE75C}">
      <dgm:prSet phldrT="[Text]" custT="1"/>
      <dgm:spPr/>
      <dgm:t>
        <a:bodyPr/>
        <a:lstStyle/>
        <a:p>
          <a:r>
            <a:rPr lang="en-US" sz="1400" b="1" dirty="0">
              <a:solidFill>
                <a:schemeClr val="tx1"/>
              </a:solidFill>
            </a:rPr>
            <a:t>Step One </a:t>
          </a:r>
          <a:r>
            <a:rPr lang="en-US" sz="1400" dirty="0">
              <a:solidFill>
                <a:schemeClr val="tx1"/>
              </a:solidFill>
            </a:rPr>
            <a:t>–Family Interview (Unit Leaders and Troop Coordinator should be involved)</a:t>
          </a:r>
          <a:endParaRPr lang="en-US" sz="1400" b="0" dirty="0">
            <a:solidFill>
              <a:schemeClr val="tx1"/>
            </a:solidFill>
          </a:endParaRPr>
        </a:p>
      </dgm:t>
    </dgm:pt>
    <dgm:pt modelId="{43F0B219-A2F3-4741-9CEB-4AE5480604DF}" type="parTrans" cxnId="{E4528176-9847-42DE-BFDE-76A9DBF722DA}">
      <dgm:prSet/>
      <dgm:spPr/>
      <dgm:t>
        <a:bodyPr/>
        <a:lstStyle/>
        <a:p>
          <a:endParaRPr lang="en-US"/>
        </a:p>
      </dgm:t>
    </dgm:pt>
    <dgm:pt modelId="{BCA97D76-B579-4635-AD3A-86E5AD9AE6A9}" type="sibTrans" cxnId="{E4528176-9847-42DE-BFDE-76A9DBF722DA}">
      <dgm:prSet/>
      <dgm:spPr/>
      <dgm:t>
        <a:bodyPr/>
        <a:lstStyle/>
        <a:p>
          <a:endParaRPr lang="en-US"/>
        </a:p>
      </dgm:t>
    </dgm:pt>
    <dgm:pt modelId="{B3898690-81F5-4A86-A85B-C737F1B640E7}">
      <dgm:prSet phldrT="[Text]" custT="1"/>
      <dgm:spPr/>
      <dgm:t>
        <a:bodyPr/>
        <a:lstStyle/>
        <a:p>
          <a:r>
            <a:rPr lang="en-US" sz="1400" b="1" dirty="0">
              <a:solidFill>
                <a:schemeClr val="tx1"/>
              </a:solidFill>
            </a:rPr>
            <a:t>Step Two </a:t>
          </a:r>
          <a:r>
            <a:rPr lang="en-US" sz="1400" dirty="0">
              <a:solidFill>
                <a:schemeClr val="tx1"/>
              </a:solidFill>
            </a:rPr>
            <a:t>– Consult with professionals involved in care, to ensure program becomes a supportive piece of wraparound care, if applicable.</a:t>
          </a:r>
        </a:p>
      </dgm:t>
    </dgm:pt>
    <dgm:pt modelId="{D02CCA62-4ADD-42C7-87A8-9D65157A5291}" type="parTrans" cxnId="{4FDF258A-BCB7-4588-BCEE-FACFB603E6FC}">
      <dgm:prSet/>
      <dgm:spPr/>
      <dgm:t>
        <a:bodyPr/>
        <a:lstStyle/>
        <a:p>
          <a:endParaRPr lang="en-US"/>
        </a:p>
      </dgm:t>
    </dgm:pt>
    <dgm:pt modelId="{F6E0455C-8868-4247-9D87-79332C5A6370}" type="sibTrans" cxnId="{4FDF258A-BCB7-4588-BCEE-FACFB603E6FC}">
      <dgm:prSet/>
      <dgm:spPr/>
      <dgm:t>
        <a:bodyPr/>
        <a:lstStyle/>
        <a:p>
          <a:endParaRPr lang="en-US"/>
        </a:p>
      </dgm:t>
    </dgm:pt>
    <dgm:pt modelId="{EE0EF048-D425-4071-BD52-BB1CE8E82C9F}">
      <dgm:prSet phldrT="[Text]" custT="1"/>
      <dgm:spPr/>
      <dgm:t>
        <a:bodyPr/>
        <a:lstStyle/>
        <a:p>
          <a:r>
            <a:rPr lang="en-US" sz="1400" b="1" dirty="0">
              <a:solidFill>
                <a:schemeClr val="tx1"/>
              </a:solidFill>
            </a:rPr>
            <a:t>Step Three </a:t>
          </a:r>
          <a:r>
            <a:rPr lang="en-US" sz="1400" dirty="0">
              <a:solidFill>
                <a:schemeClr val="tx1"/>
              </a:solidFill>
            </a:rPr>
            <a:t>- Develop an Individualized Achievement Plan (IAP) based on AHG guidelines for program modification</a:t>
          </a:r>
        </a:p>
      </dgm:t>
    </dgm:pt>
    <dgm:pt modelId="{D17574E9-EEAB-488B-821D-EE53687E88D8}" type="parTrans" cxnId="{4EDA8C79-D5A5-44E7-A21C-E8D72B0AFA69}">
      <dgm:prSet/>
      <dgm:spPr/>
      <dgm:t>
        <a:bodyPr/>
        <a:lstStyle/>
        <a:p>
          <a:endParaRPr lang="en-US"/>
        </a:p>
      </dgm:t>
    </dgm:pt>
    <dgm:pt modelId="{5DDCE3F9-0ABF-4E8D-B3FC-463103C908CC}" type="sibTrans" cxnId="{4EDA8C79-D5A5-44E7-A21C-E8D72B0AFA69}">
      <dgm:prSet/>
      <dgm:spPr/>
      <dgm:t>
        <a:bodyPr/>
        <a:lstStyle/>
        <a:p>
          <a:endParaRPr lang="en-US"/>
        </a:p>
      </dgm:t>
    </dgm:pt>
    <dgm:pt modelId="{B6E56351-2DC7-40F6-8F2A-011E04EC2B9C}">
      <dgm:prSet custT="1"/>
      <dgm:spPr/>
      <dgm:t>
        <a:bodyPr/>
        <a:lstStyle/>
        <a:p>
          <a:r>
            <a:rPr lang="en-US" sz="1400" b="1" dirty="0">
              <a:solidFill>
                <a:schemeClr val="tx1"/>
              </a:solidFill>
            </a:rPr>
            <a:t>Step Four </a:t>
          </a:r>
          <a:r>
            <a:rPr lang="en-US" sz="1400" dirty="0">
              <a:solidFill>
                <a:schemeClr val="tx1"/>
              </a:solidFill>
            </a:rPr>
            <a:t>– Have IAP reviewed by </a:t>
          </a:r>
          <a:r>
            <a:rPr lang="en-US" sz="1400" dirty="0" smtClean="0">
              <a:solidFill>
                <a:schemeClr val="tx1"/>
              </a:solidFill>
            </a:rPr>
            <a:t>National Special </a:t>
          </a:r>
          <a:r>
            <a:rPr lang="en-US" sz="1400" dirty="0">
              <a:solidFill>
                <a:schemeClr val="tx1"/>
              </a:solidFill>
            </a:rPr>
            <a:t>Needs Committee</a:t>
          </a:r>
        </a:p>
      </dgm:t>
    </dgm:pt>
    <dgm:pt modelId="{D1B24D65-5FA2-45BB-86CE-73E4AAAC96FD}" type="parTrans" cxnId="{EAFB86A1-6414-46B7-BFAC-A2752C7A49FC}">
      <dgm:prSet/>
      <dgm:spPr/>
      <dgm:t>
        <a:bodyPr/>
        <a:lstStyle/>
        <a:p>
          <a:endParaRPr lang="en-US"/>
        </a:p>
      </dgm:t>
    </dgm:pt>
    <dgm:pt modelId="{C6AED885-E1BA-4CC4-B14C-CAB672E9E653}" type="sibTrans" cxnId="{EAFB86A1-6414-46B7-BFAC-A2752C7A49FC}">
      <dgm:prSet/>
      <dgm:spPr/>
      <dgm:t>
        <a:bodyPr/>
        <a:lstStyle/>
        <a:p>
          <a:endParaRPr lang="en-US"/>
        </a:p>
      </dgm:t>
    </dgm:pt>
    <dgm:pt modelId="{36AAC31F-E9AA-45ED-902F-2C5031AEDA65}">
      <dgm:prSet custT="1"/>
      <dgm:spPr/>
      <dgm:t>
        <a:bodyPr/>
        <a:lstStyle/>
        <a:p>
          <a:r>
            <a:rPr lang="en-US" sz="1400" b="1" dirty="0">
              <a:solidFill>
                <a:schemeClr val="tx1"/>
              </a:solidFill>
            </a:rPr>
            <a:t>Step Five </a:t>
          </a:r>
          <a:r>
            <a:rPr lang="en-US" sz="1300" dirty="0">
              <a:solidFill>
                <a:schemeClr val="tx1"/>
              </a:solidFill>
            </a:rPr>
            <a:t>– IAP is implemented. Unit Leaders in continual communications with parents, making adjustments to IAP as needed.</a:t>
          </a:r>
        </a:p>
      </dgm:t>
    </dgm:pt>
    <dgm:pt modelId="{1ABE674E-56C5-48CF-83B0-C5934D8FC4C9}" type="parTrans" cxnId="{78E22B47-5C46-4F60-B9C4-D7F9E21E3054}">
      <dgm:prSet/>
      <dgm:spPr/>
      <dgm:t>
        <a:bodyPr/>
        <a:lstStyle/>
        <a:p>
          <a:endParaRPr lang="en-US"/>
        </a:p>
      </dgm:t>
    </dgm:pt>
    <dgm:pt modelId="{010BDD9E-B011-482A-8A4D-4542B9DF6E3E}" type="sibTrans" cxnId="{78E22B47-5C46-4F60-B9C4-D7F9E21E3054}">
      <dgm:prSet/>
      <dgm:spPr/>
      <dgm:t>
        <a:bodyPr/>
        <a:lstStyle/>
        <a:p>
          <a:endParaRPr lang="en-US"/>
        </a:p>
      </dgm:t>
    </dgm:pt>
    <dgm:pt modelId="{993A7B22-6365-40E5-9368-B77D3439F030}">
      <dgm:prSet custT="1"/>
      <dgm:spPr/>
      <dgm:t>
        <a:bodyPr/>
        <a:lstStyle/>
        <a:p>
          <a:r>
            <a:rPr lang="en-US" sz="1400" b="1" dirty="0">
              <a:solidFill>
                <a:schemeClr val="tx1"/>
              </a:solidFill>
            </a:rPr>
            <a:t>Step Six </a:t>
          </a:r>
          <a:r>
            <a:rPr lang="en-US" sz="1400" dirty="0">
              <a:solidFill>
                <a:schemeClr val="tx1"/>
              </a:solidFill>
            </a:rPr>
            <a:t>– Award Recognition </a:t>
          </a:r>
        </a:p>
      </dgm:t>
    </dgm:pt>
    <dgm:pt modelId="{161FC61E-2C6F-4D37-AA80-F6DB6861C81B}" type="parTrans" cxnId="{EBF6D8E6-67B3-49DE-BF50-6F0C52542758}">
      <dgm:prSet/>
      <dgm:spPr/>
      <dgm:t>
        <a:bodyPr/>
        <a:lstStyle/>
        <a:p>
          <a:endParaRPr lang="en-US"/>
        </a:p>
      </dgm:t>
    </dgm:pt>
    <dgm:pt modelId="{377D7FA6-DAF2-40A2-9E8D-5CD0C9F699D4}" type="sibTrans" cxnId="{EBF6D8E6-67B3-49DE-BF50-6F0C52542758}">
      <dgm:prSet/>
      <dgm:spPr/>
      <dgm:t>
        <a:bodyPr/>
        <a:lstStyle/>
        <a:p>
          <a:endParaRPr lang="en-US"/>
        </a:p>
      </dgm:t>
    </dgm:pt>
    <dgm:pt modelId="{15FC54A7-0611-47EC-A06D-6D9D5D6D95D2}" type="pres">
      <dgm:prSet presAssocID="{BD548270-A92E-4984-B981-15AA9F21CFE3}" presName="diagram" presStyleCnt="0">
        <dgm:presLayoutVars>
          <dgm:dir/>
          <dgm:resizeHandles val="exact"/>
        </dgm:presLayoutVars>
      </dgm:prSet>
      <dgm:spPr/>
      <dgm:t>
        <a:bodyPr/>
        <a:lstStyle/>
        <a:p>
          <a:endParaRPr lang="en-US"/>
        </a:p>
      </dgm:t>
    </dgm:pt>
    <dgm:pt modelId="{7150F785-7B2A-4B1F-93E8-07A13C3BCB1B}" type="pres">
      <dgm:prSet presAssocID="{611B032A-E6F4-4A7E-9928-5B18686EE75C}" presName="node" presStyleLbl="node1" presStyleIdx="0" presStyleCnt="6">
        <dgm:presLayoutVars>
          <dgm:bulletEnabled val="1"/>
        </dgm:presLayoutVars>
      </dgm:prSet>
      <dgm:spPr/>
      <dgm:t>
        <a:bodyPr/>
        <a:lstStyle/>
        <a:p>
          <a:endParaRPr lang="en-US"/>
        </a:p>
      </dgm:t>
    </dgm:pt>
    <dgm:pt modelId="{C565AFC2-179B-419C-A002-BFCD427DB2DD}" type="pres">
      <dgm:prSet presAssocID="{BCA97D76-B579-4635-AD3A-86E5AD9AE6A9}" presName="sibTrans" presStyleLbl="sibTrans2D1" presStyleIdx="0" presStyleCnt="5"/>
      <dgm:spPr/>
      <dgm:t>
        <a:bodyPr/>
        <a:lstStyle/>
        <a:p>
          <a:endParaRPr lang="en-US"/>
        </a:p>
      </dgm:t>
    </dgm:pt>
    <dgm:pt modelId="{9FB0B0EF-7016-4EF8-B072-D8713527E5AC}" type="pres">
      <dgm:prSet presAssocID="{BCA97D76-B579-4635-AD3A-86E5AD9AE6A9}" presName="connectorText" presStyleLbl="sibTrans2D1" presStyleIdx="0" presStyleCnt="5"/>
      <dgm:spPr/>
      <dgm:t>
        <a:bodyPr/>
        <a:lstStyle/>
        <a:p>
          <a:endParaRPr lang="en-US"/>
        </a:p>
      </dgm:t>
    </dgm:pt>
    <dgm:pt modelId="{29FAA742-38FE-4111-9DD9-28217A95557C}" type="pres">
      <dgm:prSet presAssocID="{B3898690-81F5-4A86-A85B-C737F1B640E7}" presName="node" presStyleLbl="node1" presStyleIdx="1" presStyleCnt="6">
        <dgm:presLayoutVars>
          <dgm:bulletEnabled val="1"/>
        </dgm:presLayoutVars>
      </dgm:prSet>
      <dgm:spPr/>
      <dgm:t>
        <a:bodyPr/>
        <a:lstStyle/>
        <a:p>
          <a:endParaRPr lang="en-US"/>
        </a:p>
      </dgm:t>
    </dgm:pt>
    <dgm:pt modelId="{ED2D92F7-B92E-4A07-B0BE-20483A0591ED}" type="pres">
      <dgm:prSet presAssocID="{F6E0455C-8868-4247-9D87-79332C5A6370}" presName="sibTrans" presStyleLbl="sibTrans2D1" presStyleIdx="1" presStyleCnt="5"/>
      <dgm:spPr/>
      <dgm:t>
        <a:bodyPr/>
        <a:lstStyle/>
        <a:p>
          <a:endParaRPr lang="en-US"/>
        </a:p>
      </dgm:t>
    </dgm:pt>
    <dgm:pt modelId="{906CAB66-D762-4269-B57F-4E6836A6A4F8}" type="pres">
      <dgm:prSet presAssocID="{F6E0455C-8868-4247-9D87-79332C5A6370}" presName="connectorText" presStyleLbl="sibTrans2D1" presStyleIdx="1" presStyleCnt="5"/>
      <dgm:spPr/>
      <dgm:t>
        <a:bodyPr/>
        <a:lstStyle/>
        <a:p>
          <a:endParaRPr lang="en-US"/>
        </a:p>
      </dgm:t>
    </dgm:pt>
    <dgm:pt modelId="{FDF57050-45FC-4B77-BB43-FF4DADC0009F}" type="pres">
      <dgm:prSet presAssocID="{EE0EF048-D425-4071-BD52-BB1CE8E82C9F}" presName="node" presStyleLbl="node1" presStyleIdx="2" presStyleCnt="6">
        <dgm:presLayoutVars>
          <dgm:bulletEnabled val="1"/>
        </dgm:presLayoutVars>
      </dgm:prSet>
      <dgm:spPr/>
      <dgm:t>
        <a:bodyPr/>
        <a:lstStyle/>
        <a:p>
          <a:endParaRPr lang="en-US"/>
        </a:p>
      </dgm:t>
    </dgm:pt>
    <dgm:pt modelId="{E43C3CCD-DA40-4F62-90F6-9D5D0623D709}" type="pres">
      <dgm:prSet presAssocID="{5DDCE3F9-0ABF-4E8D-B3FC-463103C908CC}" presName="sibTrans" presStyleLbl="sibTrans2D1" presStyleIdx="2" presStyleCnt="5"/>
      <dgm:spPr/>
      <dgm:t>
        <a:bodyPr/>
        <a:lstStyle/>
        <a:p>
          <a:endParaRPr lang="en-US"/>
        </a:p>
      </dgm:t>
    </dgm:pt>
    <dgm:pt modelId="{2D3E6B18-AB5E-4303-9545-B6C04575A959}" type="pres">
      <dgm:prSet presAssocID="{5DDCE3F9-0ABF-4E8D-B3FC-463103C908CC}" presName="connectorText" presStyleLbl="sibTrans2D1" presStyleIdx="2" presStyleCnt="5"/>
      <dgm:spPr/>
      <dgm:t>
        <a:bodyPr/>
        <a:lstStyle/>
        <a:p>
          <a:endParaRPr lang="en-US"/>
        </a:p>
      </dgm:t>
    </dgm:pt>
    <dgm:pt modelId="{DF5F5313-06B3-4938-9A4D-6C459DFBF91E}" type="pres">
      <dgm:prSet presAssocID="{B6E56351-2DC7-40F6-8F2A-011E04EC2B9C}" presName="node" presStyleLbl="node1" presStyleIdx="3" presStyleCnt="6">
        <dgm:presLayoutVars>
          <dgm:bulletEnabled val="1"/>
        </dgm:presLayoutVars>
      </dgm:prSet>
      <dgm:spPr/>
      <dgm:t>
        <a:bodyPr/>
        <a:lstStyle/>
        <a:p>
          <a:endParaRPr lang="en-US"/>
        </a:p>
      </dgm:t>
    </dgm:pt>
    <dgm:pt modelId="{FD7D3E8F-3899-415B-845E-4A49FEAA658D}" type="pres">
      <dgm:prSet presAssocID="{C6AED885-E1BA-4CC4-B14C-CAB672E9E653}" presName="sibTrans" presStyleLbl="sibTrans2D1" presStyleIdx="3" presStyleCnt="5"/>
      <dgm:spPr/>
      <dgm:t>
        <a:bodyPr/>
        <a:lstStyle/>
        <a:p>
          <a:endParaRPr lang="en-US"/>
        </a:p>
      </dgm:t>
    </dgm:pt>
    <dgm:pt modelId="{070AB1ED-DA76-40AD-9535-D8573E19AF1E}" type="pres">
      <dgm:prSet presAssocID="{C6AED885-E1BA-4CC4-B14C-CAB672E9E653}" presName="connectorText" presStyleLbl="sibTrans2D1" presStyleIdx="3" presStyleCnt="5"/>
      <dgm:spPr/>
      <dgm:t>
        <a:bodyPr/>
        <a:lstStyle/>
        <a:p>
          <a:endParaRPr lang="en-US"/>
        </a:p>
      </dgm:t>
    </dgm:pt>
    <dgm:pt modelId="{25CD13A2-E244-459A-A0FB-C948C8FCB0A6}" type="pres">
      <dgm:prSet presAssocID="{36AAC31F-E9AA-45ED-902F-2C5031AEDA65}" presName="node" presStyleLbl="node1" presStyleIdx="4" presStyleCnt="6">
        <dgm:presLayoutVars>
          <dgm:bulletEnabled val="1"/>
        </dgm:presLayoutVars>
      </dgm:prSet>
      <dgm:spPr/>
      <dgm:t>
        <a:bodyPr/>
        <a:lstStyle/>
        <a:p>
          <a:endParaRPr lang="en-US"/>
        </a:p>
      </dgm:t>
    </dgm:pt>
    <dgm:pt modelId="{47C47DA8-1A45-422F-BF05-8E035DC6BCB5}" type="pres">
      <dgm:prSet presAssocID="{010BDD9E-B011-482A-8A4D-4542B9DF6E3E}" presName="sibTrans" presStyleLbl="sibTrans2D1" presStyleIdx="4" presStyleCnt="5"/>
      <dgm:spPr/>
      <dgm:t>
        <a:bodyPr/>
        <a:lstStyle/>
        <a:p>
          <a:endParaRPr lang="en-US"/>
        </a:p>
      </dgm:t>
    </dgm:pt>
    <dgm:pt modelId="{7EE1E391-F0C4-4C85-9CB4-0198BFEE9DA6}" type="pres">
      <dgm:prSet presAssocID="{010BDD9E-B011-482A-8A4D-4542B9DF6E3E}" presName="connectorText" presStyleLbl="sibTrans2D1" presStyleIdx="4" presStyleCnt="5"/>
      <dgm:spPr/>
      <dgm:t>
        <a:bodyPr/>
        <a:lstStyle/>
        <a:p>
          <a:endParaRPr lang="en-US"/>
        </a:p>
      </dgm:t>
    </dgm:pt>
    <dgm:pt modelId="{F99008FF-003C-469B-BE93-BBC629383F4F}" type="pres">
      <dgm:prSet presAssocID="{993A7B22-6365-40E5-9368-B77D3439F030}" presName="node" presStyleLbl="node1" presStyleIdx="5" presStyleCnt="6">
        <dgm:presLayoutVars>
          <dgm:bulletEnabled val="1"/>
        </dgm:presLayoutVars>
      </dgm:prSet>
      <dgm:spPr/>
      <dgm:t>
        <a:bodyPr/>
        <a:lstStyle/>
        <a:p>
          <a:endParaRPr lang="en-US"/>
        </a:p>
      </dgm:t>
    </dgm:pt>
  </dgm:ptLst>
  <dgm:cxnLst>
    <dgm:cxn modelId="{D198053D-AFC2-4F04-B1AA-7A4C9ABDD14F}" type="presOf" srcId="{BD548270-A92E-4984-B981-15AA9F21CFE3}" destId="{15FC54A7-0611-47EC-A06D-6D9D5D6D95D2}" srcOrd="0" destOrd="0" presId="urn:microsoft.com/office/officeart/2005/8/layout/process5"/>
    <dgm:cxn modelId="{FA756A32-7805-4857-9427-9A5B275C7E82}" type="presOf" srcId="{BCA97D76-B579-4635-AD3A-86E5AD9AE6A9}" destId="{9FB0B0EF-7016-4EF8-B072-D8713527E5AC}" srcOrd="1" destOrd="0" presId="urn:microsoft.com/office/officeart/2005/8/layout/process5"/>
    <dgm:cxn modelId="{DB93466F-8670-4991-B6E5-70ABC94117B4}" type="presOf" srcId="{010BDD9E-B011-482A-8A4D-4542B9DF6E3E}" destId="{47C47DA8-1A45-422F-BF05-8E035DC6BCB5}" srcOrd="0" destOrd="0" presId="urn:microsoft.com/office/officeart/2005/8/layout/process5"/>
    <dgm:cxn modelId="{BED54BB2-981B-41C7-B3F6-ABD3D0D4C2E3}" type="presOf" srcId="{611B032A-E6F4-4A7E-9928-5B18686EE75C}" destId="{7150F785-7B2A-4B1F-93E8-07A13C3BCB1B}" srcOrd="0" destOrd="0" presId="urn:microsoft.com/office/officeart/2005/8/layout/process5"/>
    <dgm:cxn modelId="{EAFB86A1-6414-46B7-BFAC-A2752C7A49FC}" srcId="{BD548270-A92E-4984-B981-15AA9F21CFE3}" destId="{B6E56351-2DC7-40F6-8F2A-011E04EC2B9C}" srcOrd="3" destOrd="0" parTransId="{D1B24D65-5FA2-45BB-86CE-73E4AAAC96FD}" sibTransId="{C6AED885-E1BA-4CC4-B14C-CAB672E9E653}"/>
    <dgm:cxn modelId="{32BF347E-2586-4089-AFFD-86723C20CA3F}" type="presOf" srcId="{F6E0455C-8868-4247-9D87-79332C5A6370}" destId="{ED2D92F7-B92E-4A07-B0BE-20483A0591ED}" srcOrd="0" destOrd="0" presId="urn:microsoft.com/office/officeart/2005/8/layout/process5"/>
    <dgm:cxn modelId="{69335774-C7C8-4585-8972-F0B156792A23}" type="presOf" srcId="{5DDCE3F9-0ABF-4E8D-B3FC-463103C908CC}" destId="{2D3E6B18-AB5E-4303-9545-B6C04575A959}" srcOrd="1" destOrd="0" presId="urn:microsoft.com/office/officeart/2005/8/layout/process5"/>
    <dgm:cxn modelId="{D79A085D-9186-47B6-8D30-FF15DB54916A}" type="presOf" srcId="{B3898690-81F5-4A86-A85B-C737F1B640E7}" destId="{29FAA742-38FE-4111-9DD9-28217A95557C}" srcOrd="0" destOrd="0" presId="urn:microsoft.com/office/officeart/2005/8/layout/process5"/>
    <dgm:cxn modelId="{4FDF258A-BCB7-4588-BCEE-FACFB603E6FC}" srcId="{BD548270-A92E-4984-B981-15AA9F21CFE3}" destId="{B3898690-81F5-4A86-A85B-C737F1B640E7}" srcOrd="1" destOrd="0" parTransId="{D02CCA62-4ADD-42C7-87A8-9D65157A5291}" sibTransId="{F6E0455C-8868-4247-9D87-79332C5A6370}"/>
    <dgm:cxn modelId="{772271A5-FA42-4957-B1A0-FB06E9C013B0}" type="presOf" srcId="{BCA97D76-B579-4635-AD3A-86E5AD9AE6A9}" destId="{C565AFC2-179B-419C-A002-BFCD427DB2DD}" srcOrd="0" destOrd="0" presId="urn:microsoft.com/office/officeart/2005/8/layout/process5"/>
    <dgm:cxn modelId="{BBD4FA5B-7A0D-4431-829E-68668519BC1D}" type="presOf" srcId="{36AAC31F-E9AA-45ED-902F-2C5031AEDA65}" destId="{25CD13A2-E244-459A-A0FB-C948C8FCB0A6}" srcOrd="0" destOrd="0" presId="urn:microsoft.com/office/officeart/2005/8/layout/process5"/>
    <dgm:cxn modelId="{4EDA8C79-D5A5-44E7-A21C-E8D72B0AFA69}" srcId="{BD548270-A92E-4984-B981-15AA9F21CFE3}" destId="{EE0EF048-D425-4071-BD52-BB1CE8E82C9F}" srcOrd="2" destOrd="0" parTransId="{D17574E9-EEAB-488B-821D-EE53687E88D8}" sibTransId="{5DDCE3F9-0ABF-4E8D-B3FC-463103C908CC}"/>
    <dgm:cxn modelId="{EBF6D8E6-67B3-49DE-BF50-6F0C52542758}" srcId="{BD548270-A92E-4984-B981-15AA9F21CFE3}" destId="{993A7B22-6365-40E5-9368-B77D3439F030}" srcOrd="5" destOrd="0" parTransId="{161FC61E-2C6F-4D37-AA80-F6DB6861C81B}" sibTransId="{377D7FA6-DAF2-40A2-9E8D-5CD0C9F699D4}"/>
    <dgm:cxn modelId="{E4528176-9847-42DE-BFDE-76A9DBF722DA}" srcId="{BD548270-A92E-4984-B981-15AA9F21CFE3}" destId="{611B032A-E6F4-4A7E-9928-5B18686EE75C}" srcOrd="0" destOrd="0" parTransId="{43F0B219-A2F3-4741-9CEB-4AE5480604DF}" sibTransId="{BCA97D76-B579-4635-AD3A-86E5AD9AE6A9}"/>
    <dgm:cxn modelId="{285CFE57-4C0C-48ED-B16E-864B5A5C55CC}" type="presOf" srcId="{B6E56351-2DC7-40F6-8F2A-011E04EC2B9C}" destId="{DF5F5313-06B3-4938-9A4D-6C459DFBF91E}" srcOrd="0" destOrd="0" presId="urn:microsoft.com/office/officeart/2005/8/layout/process5"/>
    <dgm:cxn modelId="{78E22B47-5C46-4F60-B9C4-D7F9E21E3054}" srcId="{BD548270-A92E-4984-B981-15AA9F21CFE3}" destId="{36AAC31F-E9AA-45ED-902F-2C5031AEDA65}" srcOrd="4" destOrd="0" parTransId="{1ABE674E-56C5-48CF-83B0-C5934D8FC4C9}" sibTransId="{010BDD9E-B011-482A-8A4D-4542B9DF6E3E}"/>
    <dgm:cxn modelId="{0EF064B3-5EA4-47DC-B1F5-D487BE5A21D7}" type="presOf" srcId="{5DDCE3F9-0ABF-4E8D-B3FC-463103C908CC}" destId="{E43C3CCD-DA40-4F62-90F6-9D5D0623D709}" srcOrd="0" destOrd="0" presId="urn:microsoft.com/office/officeart/2005/8/layout/process5"/>
    <dgm:cxn modelId="{385EAC39-FDE7-4CD7-AFF3-1BED32365AA5}" type="presOf" srcId="{F6E0455C-8868-4247-9D87-79332C5A6370}" destId="{906CAB66-D762-4269-B57F-4E6836A6A4F8}" srcOrd="1" destOrd="0" presId="urn:microsoft.com/office/officeart/2005/8/layout/process5"/>
    <dgm:cxn modelId="{E4776C49-CAC5-4E08-A9A3-2DB3E09BC37E}" type="presOf" srcId="{993A7B22-6365-40E5-9368-B77D3439F030}" destId="{F99008FF-003C-469B-BE93-BBC629383F4F}" srcOrd="0" destOrd="0" presId="urn:microsoft.com/office/officeart/2005/8/layout/process5"/>
    <dgm:cxn modelId="{8EAB006A-B935-43B9-86BA-874E742F17E1}" type="presOf" srcId="{EE0EF048-D425-4071-BD52-BB1CE8E82C9F}" destId="{FDF57050-45FC-4B77-BB43-FF4DADC0009F}" srcOrd="0" destOrd="0" presId="urn:microsoft.com/office/officeart/2005/8/layout/process5"/>
    <dgm:cxn modelId="{64F1789A-CF12-4616-A15B-B84BB7F244CC}" type="presOf" srcId="{C6AED885-E1BA-4CC4-B14C-CAB672E9E653}" destId="{FD7D3E8F-3899-415B-845E-4A49FEAA658D}" srcOrd="0" destOrd="0" presId="urn:microsoft.com/office/officeart/2005/8/layout/process5"/>
    <dgm:cxn modelId="{91ABFAC1-BE2C-4D3D-BDE6-866F65962AF4}" type="presOf" srcId="{C6AED885-E1BA-4CC4-B14C-CAB672E9E653}" destId="{070AB1ED-DA76-40AD-9535-D8573E19AF1E}" srcOrd="1" destOrd="0" presId="urn:microsoft.com/office/officeart/2005/8/layout/process5"/>
    <dgm:cxn modelId="{E25B3AEB-027B-4BFE-ADC8-E4ACDB2A1372}" type="presOf" srcId="{010BDD9E-B011-482A-8A4D-4542B9DF6E3E}" destId="{7EE1E391-F0C4-4C85-9CB4-0198BFEE9DA6}" srcOrd="1" destOrd="0" presId="urn:microsoft.com/office/officeart/2005/8/layout/process5"/>
    <dgm:cxn modelId="{04C41966-D2CB-4FA5-B933-052187F2712E}" type="presParOf" srcId="{15FC54A7-0611-47EC-A06D-6D9D5D6D95D2}" destId="{7150F785-7B2A-4B1F-93E8-07A13C3BCB1B}" srcOrd="0" destOrd="0" presId="urn:microsoft.com/office/officeart/2005/8/layout/process5"/>
    <dgm:cxn modelId="{41C03A65-1375-48D0-B4CE-7A7154291503}" type="presParOf" srcId="{15FC54A7-0611-47EC-A06D-6D9D5D6D95D2}" destId="{C565AFC2-179B-419C-A002-BFCD427DB2DD}" srcOrd="1" destOrd="0" presId="urn:microsoft.com/office/officeart/2005/8/layout/process5"/>
    <dgm:cxn modelId="{166DD487-CA58-4D44-B9D7-40EE4446DB81}" type="presParOf" srcId="{C565AFC2-179B-419C-A002-BFCD427DB2DD}" destId="{9FB0B0EF-7016-4EF8-B072-D8713527E5AC}" srcOrd="0" destOrd="0" presId="urn:microsoft.com/office/officeart/2005/8/layout/process5"/>
    <dgm:cxn modelId="{AC89BB77-2E56-4209-B4B7-EF7A5AA59EA3}" type="presParOf" srcId="{15FC54A7-0611-47EC-A06D-6D9D5D6D95D2}" destId="{29FAA742-38FE-4111-9DD9-28217A95557C}" srcOrd="2" destOrd="0" presId="urn:microsoft.com/office/officeart/2005/8/layout/process5"/>
    <dgm:cxn modelId="{C9D6994C-EEF4-4CF7-AE65-C776791A6EA4}" type="presParOf" srcId="{15FC54A7-0611-47EC-A06D-6D9D5D6D95D2}" destId="{ED2D92F7-B92E-4A07-B0BE-20483A0591ED}" srcOrd="3" destOrd="0" presId="urn:microsoft.com/office/officeart/2005/8/layout/process5"/>
    <dgm:cxn modelId="{FBAA29D7-60EA-4AA4-ADBD-D066A2037982}" type="presParOf" srcId="{ED2D92F7-B92E-4A07-B0BE-20483A0591ED}" destId="{906CAB66-D762-4269-B57F-4E6836A6A4F8}" srcOrd="0" destOrd="0" presId="urn:microsoft.com/office/officeart/2005/8/layout/process5"/>
    <dgm:cxn modelId="{F8675471-81E0-4D3F-B004-E1264D33BE15}" type="presParOf" srcId="{15FC54A7-0611-47EC-A06D-6D9D5D6D95D2}" destId="{FDF57050-45FC-4B77-BB43-FF4DADC0009F}" srcOrd="4" destOrd="0" presId="urn:microsoft.com/office/officeart/2005/8/layout/process5"/>
    <dgm:cxn modelId="{24DA7664-8BF9-4451-81D5-3B9C7F48382A}" type="presParOf" srcId="{15FC54A7-0611-47EC-A06D-6D9D5D6D95D2}" destId="{E43C3CCD-DA40-4F62-90F6-9D5D0623D709}" srcOrd="5" destOrd="0" presId="urn:microsoft.com/office/officeart/2005/8/layout/process5"/>
    <dgm:cxn modelId="{2702A554-190A-4DFC-ABD1-BCBA4C351DC5}" type="presParOf" srcId="{E43C3CCD-DA40-4F62-90F6-9D5D0623D709}" destId="{2D3E6B18-AB5E-4303-9545-B6C04575A959}" srcOrd="0" destOrd="0" presId="urn:microsoft.com/office/officeart/2005/8/layout/process5"/>
    <dgm:cxn modelId="{60603D2A-2A09-48F4-9C12-5DFE4F85FF48}" type="presParOf" srcId="{15FC54A7-0611-47EC-A06D-6D9D5D6D95D2}" destId="{DF5F5313-06B3-4938-9A4D-6C459DFBF91E}" srcOrd="6" destOrd="0" presId="urn:microsoft.com/office/officeart/2005/8/layout/process5"/>
    <dgm:cxn modelId="{D4539690-C20D-465E-A9B5-A48CFA772CDD}" type="presParOf" srcId="{15FC54A7-0611-47EC-A06D-6D9D5D6D95D2}" destId="{FD7D3E8F-3899-415B-845E-4A49FEAA658D}" srcOrd="7" destOrd="0" presId="urn:microsoft.com/office/officeart/2005/8/layout/process5"/>
    <dgm:cxn modelId="{A59E946A-A61D-4ABF-8C03-A3159C691AD5}" type="presParOf" srcId="{FD7D3E8F-3899-415B-845E-4A49FEAA658D}" destId="{070AB1ED-DA76-40AD-9535-D8573E19AF1E}" srcOrd="0" destOrd="0" presId="urn:microsoft.com/office/officeart/2005/8/layout/process5"/>
    <dgm:cxn modelId="{ED450E7A-4EF8-4A1A-B295-681803D783F0}" type="presParOf" srcId="{15FC54A7-0611-47EC-A06D-6D9D5D6D95D2}" destId="{25CD13A2-E244-459A-A0FB-C948C8FCB0A6}" srcOrd="8" destOrd="0" presId="urn:microsoft.com/office/officeart/2005/8/layout/process5"/>
    <dgm:cxn modelId="{57BCC2FD-7B9A-47FE-947A-A63ADF408763}" type="presParOf" srcId="{15FC54A7-0611-47EC-A06D-6D9D5D6D95D2}" destId="{47C47DA8-1A45-422F-BF05-8E035DC6BCB5}" srcOrd="9" destOrd="0" presId="urn:microsoft.com/office/officeart/2005/8/layout/process5"/>
    <dgm:cxn modelId="{BEBA5B45-AA83-4D09-BDBF-AF835DA2647B}" type="presParOf" srcId="{47C47DA8-1A45-422F-BF05-8E035DC6BCB5}" destId="{7EE1E391-F0C4-4C85-9CB4-0198BFEE9DA6}" srcOrd="0" destOrd="0" presId="urn:microsoft.com/office/officeart/2005/8/layout/process5"/>
    <dgm:cxn modelId="{E36E8D1B-D1BB-4804-A596-4C8CAF250101}" type="presParOf" srcId="{15FC54A7-0611-47EC-A06D-6D9D5D6D95D2}" destId="{F99008FF-003C-469B-BE93-BBC629383F4F}"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D0555CA1-D058-464C-AFAF-FF8C8C9E97ED}" type="datetimeFigureOut">
              <a:rPr lang="en-US"/>
              <a:pPr>
                <a:defRPr/>
              </a:pPr>
              <a:t>7/13/2016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47727F68-442F-4E2E-AA6B-06DF7CA2A46C}" type="slidenum">
              <a:rPr lang="en-US"/>
              <a:pPr>
                <a:defRPr/>
              </a:pPr>
              <a:t>‹#›</a:t>
            </a:fld>
            <a:endParaRPr lang="en-US"/>
          </a:p>
        </p:txBody>
      </p:sp>
    </p:spTree>
    <p:extLst>
      <p:ext uri="{BB962C8B-B14F-4D97-AF65-F5344CB8AC3E}">
        <p14:creationId xmlns:p14="http://schemas.microsoft.com/office/powerpoint/2010/main" val="24378617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fsma.org/FSMACommunity/understandingsma/WhatIsSM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16E670-E329-4370-9ABB-6BA50C59DAAF}"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880748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300" smtClean="0"/>
              <a:t>When girls have questions, concerns or misconceptions about the disability, some guidelines:</a:t>
            </a:r>
          </a:p>
          <a:p>
            <a:pPr eaLnBrk="1" hangingPunct="1">
              <a:spcBef>
                <a:spcPct val="0"/>
              </a:spcBef>
            </a:pPr>
            <a:r>
              <a:rPr lang="en-US" altLang="en-US" sz="1300" smtClean="0"/>
              <a:t>For the child with the disability:</a:t>
            </a:r>
          </a:p>
          <a:p>
            <a:pPr lvl="1" eaLnBrk="1" hangingPunct="1">
              <a:spcBef>
                <a:spcPct val="0"/>
              </a:spcBef>
            </a:pPr>
            <a:r>
              <a:rPr lang="en-US" altLang="en-US" sz="1300" smtClean="0"/>
              <a:t>Find out how the girl’s parents are explaining the specific disability to the girl and to others.</a:t>
            </a:r>
          </a:p>
          <a:p>
            <a:pPr lvl="1" eaLnBrk="1" hangingPunct="1">
              <a:spcBef>
                <a:spcPct val="0"/>
              </a:spcBef>
            </a:pPr>
            <a:r>
              <a:rPr lang="en-US" altLang="en-US" sz="1300" smtClean="0"/>
              <a:t>Help girl find the words to answer others questions for herself</a:t>
            </a:r>
          </a:p>
          <a:p>
            <a:pPr lvl="1" eaLnBrk="1" hangingPunct="1">
              <a:spcBef>
                <a:spcPct val="0"/>
              </a:spcBef>
            </a:pPr>
            <a:r>
              <a:rPr lang="en-US" altLang="en-US" sz="1300" smtClean="0"/>
              <a:t>Find out what the girl wants you to tell other girls</a:t>
            </a:r>
          </a:p>
          <a:p>
            <a:pPr lvl="1" eaLnBrk="1" hangingPunct="1">
              <a:spcBef>
                <a:spcPct val="0"/>
              </a:spcBef>
            </a:pPr>
            <a:r>
              <a:rPr lang="en-US" altLang="en-US" sz="1300" smtClean="0"/>
              <a:t>Teach the girl that she has the right to choose to answer or not to answer another girl’s questions and that she can call on an adult to answer for her.</a:t>
            </a:r>
          </a:p>
          <a:p>
            <a:pPr lvl="1" eaLnBrk="1" hangingPunct="1">
              <a:spcBef>
                <a:spcPct val="0"/>
              </a:spcBef>
            </a:pPr>
            <a:r>
              <a:rPr lang="en-US" altLang="en-US" sz="1300" smtClean="0"/>
              <a:t>Show support for the girl’s feelings about having to answer questions about her disabilities</a:t>
            </a:r>
          </a:p>
          <a:p>
            <a:pPr eaLnBrk="1" hangingPunct="1">
              <a:spcBef>
                <a:spcPct val="0"/>
              </a:spcBef>
            </a:pPr>
            <a:endParaRPr lang="en-US" altLang="en-US" sz="1300" smtClean="0"/>
          </a:p>
          <a:p>
            <a:pPr eaLnBrk="1" hangingPunct="1">
              <a:spcBef>
                <a:spcPct val="0"/>
              </a:spcBef>
            </a:pPr>
            <a:endParaRPr lang="en-US" altLang="en-US" sz="1300" smtClean="0"/>
          </a:p>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F2005E-3078-4106-9163-9C545B550FFD}" type="slidenum">
              <a:rPr lang="en-US" smtClean="0"/>
              <a:pPr fontAlgn="base">
                <a:spcBef>
                  <a:spcPct val="0"/>
                </a:spcBef>
                <a:spcAft>
                  <a:spcPct val="0"/>
                </a:spcAft>
                <a:defRPr/>
              </a:pPr>
              <a:t>10</a:t>
            </a:fld>
            <a:endParaRPr lang="en-US" smtClean="0"/>
          </a:p>
        </p:txBody>
      </p:sp>
    </p:spTree>
    <p:extLst>
      <p:ext uri="{BB962C8B-B14F-4D97-AF65-F5344CB8AC3E}">
        <p14:creationId xmlns:p14="http://schemas.microsoft.com/office/powerpoint/2010/main" val="2292717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300" smtClean="0"/>
              <a:t>For the typically developing child:</a:t>
            </a:r>
          </a:p>
          <a:p>
            <a:pPr lvl="1" eaLnBrk="1" hangingPunct="1">
              <a:spcBef>
                <a:spcPct val="0"/>
              </a:spcBef>
            </a:pPr>
            <a:r>
              <a:rPr lang="en-US" altLang="en-US" sz="1300" smtClean="0"/>
              <a:t>Do not deny differences in the physical or mental abilities of people.</a:t>
            </a:r>
          </a:p>
          <a:p>
            <a:pPr lvl="1" eaLnBrk="1" hangingPunct="1">
              <a:spcBef>
                <a:spcPct val="0"/>
              </a:spcBef>
            </a:pPr>
            <a:r>
              <a:rPr lang="en-US" altLang="en-US" sz="1300" smtClean="0"/>
              <a:t>Do not criticize a child for noticing and asking questions about physical and developmental differences.</a:t>
            </a:r>
          </a:p>
          <a:p>
            <a:pPr lvl="1" eaLnBrk="1" hangingPunct="1">
              <a:spcBef>
                <a:spcPct val="0"/>
              </a:spcBef>
            </a:pPr>
            <a:r>
              <a:rPr lang="en-US" altLang="en-US" sz="1300" smtClean="0"/>
              <a:t>Listen carefully to questions to understand what girls want to know and answer briefly.  Do not belabor the response.</a:t>
            </a:r>
          </a:p>
          <a:p>
            <a:pPr lvl="1" eaLnBrk="1" hangingPunct="1">
              <a:spcBef>
                <a:spcPct val="0"/>
              </a:spcBef>
            </a:pPr>
            <a:r>
              <a:rPr lang="en-US" altLang="en-US" sz="1300" smtClean="0"/>
              <a:t>Do not lightly dismiss children’s expressions of anxiety and fears about disabilities </a:t>
            </a:r>
          </a:p>
          <a:p>
            <a:pPr lvl="1" eaLnBrk="1" hangingPunct="1">
              <a:spcBef>
                <a:spcPct val="0"/>
              </a:spcBef>
            </a:pPr>
            <a:r>
              <a:rPr lang="en-US" altLang="en-US" sz="1300" smtClean="0"/>
              <a:t>Use accurate terminology when talking with girls about disabilities</a:t>
            </a:r>
          </a:p>
          <a:p>
            <a:pPr lvl="1" eaLnBrk="1" hangingPunct="1">
              <a:spcBef>
                <a:spcPct val="0"/>
              </a:spcBef>
            </a:pPr>
            <a:r>
              <a:rPr lang="en-US" altLang="en-US" sz="1300" smtClean="0"/>
              <a:t>If you do not know the answer to a specific question, be honest about it.  Tell the children you will try to find the answer during the week and you will get back to them.</a:t>
            </a:r>
          </a:p>
          <a:p>
            <a:pPr eaLnBrk="1" hangingPunct="1">
              <a:spcBef>
                <a:spcPct val="0"/>
              </a:spcBef>
            </a:pPr>
            <a:r>
              <a:rPr lang="en-US" altLang="en-US" sz="1300" smtClean="0"/>
              <a:t>From p.44 of </a:t>
            </a:r>
            <a:r>
              <a:rPr lang="en-US" altLang="en-US" sz="1300" i="1" smtClean="0"/>
              <a:t>Let All The Children Come to Me </a:t>
            </a:r>
            <a:r>
              <a:rPr lang="en-US" altLang="en-US" sz="1300" smtClean="0"/>
              <a:t>by MaLesa Breeding, Dana Hood and Jerry Whitworth.</a:t>
            </a:r>
          </a:p>
          <a:p>
            <a:pPr eaLnBrk="1" hangingPunct="1">
              <a:spcBef>
                <a:spcPct val="0"/>
              </a:spcBef>
            </a:pPr>
            <a:endParaRPr lang="en-US" altLang="en-US" sz="1300"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C6B012-EEE2-4252-89AB-F216888EB633}" type="slidenum">
              <a:rPr lang="en-US" smtClean="0"/>
              <a:pPr fontAlgn="base">
                <a:spcBef>
                  <a:spcPct val="0"/>
                </a:spcBef>
                <a:spcAft>
                  <a:spcPct val="0"/>
                </a:spcAft>
                <a:defRPr/>
              </a:pPr>
              <a:t>11</a:t>
            </a:fld>
            <a:endParaRPr lang="en-US" smtClean="0"/>
          </a:p>
        </p:txBody>
      </p:sp>
    </p:spTree>
    <p:extLst>
      <p:ext uri="{BB962C8B-B14F-4D97-AF65-F5344CB8AC3E}">
        <p14:creationId xmlns:p14="http://schemas.microsoft.com/office/powerpoint/2010/main" val="2632019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5200" eaLnBrk="1" hangingPunct="1">
              <a:spcBef>
                <a:spcPct val="0"/>
              </a:spcBef>
            </a:pPr>
            <a:r>
              <a:rPr lang="en-US" altLang="en-US" sz="1300" smtClean="0"/>
              <a:t>Acknowledge:  Be sure to acknowledge girls who are making an effort to include others, especially when it isn’t easy or comfortable.  You might pull her aside and say something like “Emily, I know this wasn’t your most fun Troop meeting, but I really saw Jesus in you tonight.  You were patient and kind to Ann.  Those are fruits of the Spirit that I could tell God gave you tonight.  Thank you so much for how you treated Ann.”</a:t>
            </a:r>
          </a:p>
          <a:p>
            <a:pPr defTabSz="965200" eaLnBrk="1" hangingPunct="1">
              <a:spcBef>
                <a:spcPct val="0"/>
              </a:spcBef>
            </a:pPr>
            <a:endParaRPr lang="en-US" altLang="en-US" sz="1300" smtClean="0"/>
          </a:p>
          <a:p>
            <a:pPr defTabSz="965200" eaLnBrk="1" hangingPunct="1">
              <a:spcBef>
                <a:spcPct val="0"/>
              </a:spcBef>
            </a:pPr>
            <a:endParaRPr lang="en-US" altLang="en-US" sz="1300" smtClean="0"/>
          </a:p>
          <a:p>
            <a:pPr defTabSz="965200" eaLnBrk="1" hangingPunct="1">
              <a:spcBef>
                <a:spcPct val="0"/>
              </a:spcBef>
            </a:pPr>
            <a:r>
              <a:rPr lang="en-US" altLang="en-US" sz="1300" smtClean="0"/>
              <a:t>Activities:  There are a variety of ways to implement activities that promote disability awareness.  </a:t>
            </a:r>
          </a:p>
          <a:p>
            <a:pPr defTabSz="965200" eaLnBrk="1" hangingPunct="1">
              <a:spcBef>
                <a:spcPct val="0"/>
              </a:spcBef>
            </a:pPr>
            <a:endParaRPr lang="en-US" altLang="en-US" sz="1300" smtClean="0"/>
          </a:p>
          <a:p>
            <a:pPr defTabSz="965200" eaLnBrk="1" hangingPunct="1">
              <a:spcBef>
                <a:spcPct val="0"/>
              </a:spcBef>
            </a:pPr>
            <a:r>
              <a:rPr lang="en-US" altLang="en-US" sz="1300" smtClean="0"/>
              <a:t>Programs like Joni &amp; Friends and Everybody Counts offer curriculum for awareness.</a:t>
            </a:r>
          </a:p>
          <a:p>
            <a:pPr defTabSz="965200" eaLnBrk="1" hangingPunct="1">
              <a:spcBef>
                <a:spcPct val="0"/>
              </a:spcBef>
            </a:pPr>
            <a:endParaRPr lang="en-US" altLang="en-US" sz="1300" smtClean="0"/>
          </a:p>
          <a:p>
            <a:pPr defTabSz="965200" eaLnBrk="1" hangingPunct="1">
              <a:spcBef>
                <a:spcPct val="0"/>
              </a:spcBef>
            </a:pPr>
            <a:r>
              <a:rPr lang="en-US" altLang="en-US" sz="1300" smtClean="0"/>
              <a:t>You can also come up with your own activities by Pairing Jesus’ healing miracles with exploring various types of assistive equipment.</a:t>
            </a:r>
          </a:p>
          <a:p>
            <a:pPr defTabSz="965200" eaLnBrk="1" hangingPunct="1">
              <a:spcBef>
                <a:spcPct val="0"/>
              </a:spcBef>
            </a:pPr>
            <a:endParaRPr lang="en-US" altLang="en-US" sz="1300" smtClean="0"/>
          </a:p>
          <a:p>
            <a:pPr defTabSz="965200" eaLnBrk="1" hangingPunct="1">
              <a:spcBef>
                <a:spcPct val="0"/>
              </a:spcBef>
            </a:pPr>
            <a:r>
              <a:rPr lang="en-US" altLang="en-US" sz="1300" smtClean="0"/>
              <a:t>Devotions – a few examples on the Leader Site</a:t>
            </a:r>
          </a:p>
          <a:p>
            <a:pPr defTabSz="965200" eaLnBrk="1" hangingPunct="1">
              <a:spcBef>
                <a:spcPct val="0"/>
              </a:spcBef>
            </a:pPr>
            <a:endParaRPr lang="en-US" altLang="en-US" sz="1300" smtClean="0"/>
          </a:p>
          <a:p>
            <a:pPr defTabSz="965200" eaLnBrk="1" hangingPunct="1">
              <a:spcBef>
                <a:spcPct val="0"/>
              </a:spcBef>
            </a:pPr>
            <a:r>
              <a:rPr lang="en-US" altLang="en-US" sz="1300" smtClean="0"/>
              <a:t>Children’s books – at the end of presentation are a few examples</a:t>
            </a:r>
          </a:p>
          <a:p>
            <a:pPr defTabSz="965200" eaLnBrk="1" hangingPunct="1">
              <a:spcBef>
                <a:spcPct val="0"/>
              </a:spcBef>
            </a:pPr>
            <a:endParaRPr lang="en-US" altLang="en-US" sz="1300" smtClean="0"/>
          </a:p>
          <a:p>
            <a:pPr defTabSz="965200" eaLnBrk="1" hangingPunct="1">
              <a:spcBef>
                <a:spcPct val="0"/>
              </a:spcBef>
            </a:pPr>
            <a:endParaRPr lang="en-US" altLang="en-US" smtClean="0"/>
          </a:p>
          <a:p>
            <a:pPr defTabSz="965200" eaLnBrk="1" hangingPunct="1">
              <a:spcBef>
                <a:spcPct val="0"/>
              </a:spcBef>
            </a:pPr>
            <a:endParaRPr lang="en-US" altLang="en-US" sz="1300" smtClean="0"/>
          </a:p>
          <a:p>
            <a:pPr defTabSz="965200" eaLnBrk="1" hangingPunct="1">
              <a:spcBef>
                <a:spcPct val="0"/>
              </a:spcBef>
            </a:pPr>
            <a:endParaRPr lang="en-US" alt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5E503D-AE96-4891-8C97-6182F934ABB3}" type="slidenum">
              <a:rPr lang="en-US" smtClean="0"/>
              <a:pPr fontAlgn="base">
                <a:spcBef>
                  <a:spcPct val="0"/>
                </a:spcBef>
                <a:spcAft>
                  <a:spcPct val="0"/>
                </a:spcAft>
                <a:defRPr/>
              </a:pPr>
              <a:t>12</a:t>
            </a:fld>
            <a:endParaRPr lang="en-US" smtClean="0"/>
          </a:p>
        </p:txBody>
      </p:sp>
    </p:spTree>
    <p:extLst>
      <p:ext uri="{BB962C8B-B14F-4D97-AF65-F5344CB8AC3E}">
        <p14:creationId xmlns:p14="http://schemas.microsoft.com/office/powerpoint/2010/main" val="1045008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t>Though Girls with special needs learn and interact differently, every Troop, whether or not it includes children with disabilities, has a range of abilities present.  Learning styles differ, there are development differences between age groups, etc.  Just as we adapt programming to meet the needs of different age groups, we must also seek to meet special needs.</a:t>
            </a:r>
          </a:p>
          <a:p>
            <a:pPr eaLnBrk="1" hangingPunct="1">
              <a:lnSpc>
                <a:spcPct val="90000"/>
              </a:lnSpc>
              <a:spcBef>
                <a:spcPct val="0"/>
              </a:spcBef>
            </a:pPr>
            <a:endParaRPr lang="en-US" altLang="en-US" smtClean="0"/>
          </a:p>
          <a:p>
            <a:pPr eaLnBrk="1" hangingPunct="1">
              <a:lnSpc>
                <a:spcPct val="90000"/>
              </a:lnSpc>
              <a:spcBef>
                <a:spcPct val="0"/>
              </a:spcBef>
            </a:pPr>
            <a:r>
              <a:rPr lang="en-US" altLang="en-US" smtClean="0"/>
              <a:t>The picture of Jesus the Good Shepherd is a powerful image.  When we wonder if we should go to all this trouble for one child when we have so many other in our Troops, we need to remember that we serve a Savior who left the 99 to find the one that was lost.  No child is unworthy of our every effort to help her succeed. </a:t>
            </a:r>
            <a:r>
              <a:rPr lang="en-US" altLang="en-US" sz="1000" smtClean="0"/>
              <a:t> From P.41 </a:t>
            </a:r>
            <a:r>
              <a:rPr lang="en-US" altLang="en-US" sz="1000" i="1" smtClean="0"/>
              <a:t>of Let All the Children Come To Me </a:t>
            </a:r>
            <a:r>
              <a:rPr lang="en-US" altLang="en-US" sz="1000" smtClean="0"/>
              <a:t>by MaLesa Bredding, Dana Hood, and Jerry Whitworth.</a:t>
            </a:r>
            <a:endParaRPr lang="en-US" altLang="en-US" smtClean="0"/>
          </a:p>
          <a:p>
            <a:pPr eaLnBrk="1" hangingPunct="1">
              <a:lnSpc>
                <a:spcPct val="90000"/>
              </a:lnSpc>
              <a:spcBef>
                <a:spcPct val="0"/>
              </a:spcBef>
            </a:pPr>
            <a:endParaRPr lang="en-US" altLang="en-US" smtClean="0"/>
          </a:p>
          <a:p>
            <a:pPr eaLnBrk="1" hangingPunct="1">
              <a:lnSpc>
                <a:spcPct val="90000"/>
              </a:lnSpc>
              <a:spcBef>
                <a:spcPct val="0"/>
              </a:spcBef>
            </a:pPr>
            <a:r>
              <a:rPr lang="en-US" altLang="en-US" smtClean="0"/>
              <a:t>Galatians 6:2, 9-10</a:t>
            </a:r>
          </a:p>
          <a:p>
            <a:pPr eaLnBrk="1" hangingPunct="1">
              <a:lnSpc>
                <a:spcPct val="90000"/>
              </a:lnSpc>
              <a:spcBef>
                <a:spcPct val="0"/>
              </a:spcBef>
            </a:pPr>
            <a:r>
              <a:rPr lang="en-US" altLang="en-US" sz="1100" baseline="30000" smtClean="0"/>
              <a:t>2</a:t>
            </a:r>
            <a:r>
              <a:rPr lang="en-US" altLang="en-US" sz="1100" smtClean="0"/>
              <a:t>Carry each other's burdens, and in this way you will fulfill the law of Christ. </a:t>
            </a:r>
            <a:r>
              <a:rPr lang="en-US" altLang="en-US" sz="1100" baseline="30000" smtClean="0"/>
              <a:t>9</a:t>
            </a:r>
            <a:r>
              <a:rPr lang="en-US" altLang="en-US" sz="1100" smtClean="0"/>
              <a:t>Let us not become weary in doing good, for at the proper time we will reap a harvest if we do not give up. </a:t>
            </a:r>
            <a:r>
              <a:rPr lang="en-US" altLang="en-US" sz="1100" baseline="30000" smtClean="0"/>
              <a:t>10</a:t>
            </a:r>
            <a:r>
              <a:rPr lang="en-US" altLang="en-US" sz="1100" smtClean="0"/>
              <a:t>Therefore, as we have opportunity, let us do good to all people, especially to those who belong to the family of believers.</a:t>
            </a:r>
            <a:endParaRPr lang="en-US" altLang="en-US" smtClean="0"/>
          </a:p>
          <a:p>
            <a:pPr eaLnBrk="1" hangingPunct="1">
              <a:lnSpc>
                <a:spcPct val="90000"/>
              </a:lnSpc>
              <a:spcBef>
                <a:spcPct val="0"/>
              </a:spcBef>
            </a:pPr>
            <a:endParaRPr lang="en-US" altLang="en-US" smtClean="0"/>
          </a:p>
          <a:p>
            <a:pPr eaLnBrk="1" hangingPunct="1">
              <a:lnSpc>
                <a:spcPct val="90000"/>
              </a:lnSpc>
              <a:spcBef>
                <a:spcPct val="0"/>
              </a:spcBef>
            </a:pPr>
            <a:endParaRPr lang="en-US" altLang="en-US" smtClean="0"/>
          </a:p>
          <a:p>
            <a:pPr eaLnBrk="1" hangingPunct="1">
              <a:lnSpc>
                <a:spcPct val="90000"/>
              </a:lnSpc>
              <a:spcBef>
                <a:spcPct val="0"/>
              </a:spcBef>
            </a:pPr>
            <a:r>
              <a:rPr lang="en-US" altLang="en-US" smtClean="0"/>
              <a:t>Depending on the nature and level of their challenge, if they are given alternative ways to explore and express their understandings, many children can learn the same things as their typically developing peers.</a:t>
            </a:r>
          </a:p>
          <a:p>
            <a:pPr eaLnBrk="1" hangingPunct="1">
              <a:lnSpc>
                <a:spcPct val="90000"/>
              </a:lnSpc>
              <a:spcBef>
                <a:spcPct val="0"/>
              </a:spcBef>
            </a:pPr>
            <a:endParaRPr lang="en-US" altLang="en-US" smtClean="0"/>
          </a:p>
          <a:p>
            <a:pPr eaLnBrk="1" hangingPunct="1">
              <a:lnSpc>
                <a:spcPct val="90000"/>
              </a:lnSpc>
              <a:spcBef>
                <a:spcPct val="0"/>
              </a:spcBef>
            </a:pPr>
            <a:r>
              <a:rPr lang="en-US" altLang="en-US" smtClean="0"/>
              <a:t>Information on learning styles and developmental differences between age groups can be found on the Leader Site.</a:t>
            </a:r>
          </a:p>
          <a:p>
            <a:pPr eaLnBrk="1" hangingPunct="1">
              <a:lnSpc>
                <a:spcPct val="90000"/>
              </a:lnSpc>
              <a:spcBef>
                <a:spcPct val="0"/>
              </a:spcBef>
            </a:pPr>
            <a:endParaRPr lang="en-US" altLang="en-US" sz="1100"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C17E16-2398-47F0-95EF-9CE0A12822F9}" type="slidenum">
              <a:rPr lang="en-US" smtClean="0"/>
              <a:pPr fontAlgn="base">
                <a:spcBef>
                  <a:spcPct val="0"/>
                </a:spcBef>
                <a:spcAft>
                  <a:spcPct val="0"/>
                </a:spcAft>
                <a:defRPr/>
              </a:pPr>
              <a:t>13</a:t>
            </a:fld>
            <a:endParaRPr lang="en-US" smtClean="0"/>
          </a:p>
        </p:txBody>
      </p:sp>
    </p:spTree>
    <p:extLst>
      <p:ext uri="{BB962C8B-B14F-4D97-AF65-F5344CB8AC3E}">
        <p14:creationId xmlns:p14="http://schemas.microsoft.com/office/powerpoint/2010/main" val="1205406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defTabSz="966612" eaLnBrk="1" fontAlgn="auto" hangingPunct="1">
              <a:spcBef>
                <a:spcPts val="0"/>
              </a:spcBef>
              <a:spcAft>
                <a:spcPts val="0"/>
              </a:spcAft>
              <a:defRPr/>
            </a:pPr>
            <a:r>
              <a:rPr lang="en-US" sz="1300" dirty="0" smtClean="0"/>
              <a:t>Voices from the classroom :  Casey – Casey enters the hallway from the outer door.  He is screaming with his hands held over his ears.  This Casey’s usual entrance into King David’s Kids.  His adult buddy escorts Casey into a small room nearby.  In this room Casey’s buddy shows him a “social story” that says, “I will stop screaming.  Now I am ready to play.”  The words have pictures above them so that Casey can interpret the written message as it is read to him.   Casey immediately becomes calm, looks at his buddy, and places his hand on the doorknob indicating he is ready to enter into the playroom with the other children.  We still don’t know why Casey screams when he enters our hallway.  His language isn’t developed well enough to tell us.  His hands over his ears give us a clue however.  The hallway is a narrow entry area.  As Casey enters, the hallway is crowded with the parents of the other children who have stopped to greet each other.</a:t>
            </a:r>
          </a:p>
          <a:p>
            <a:pPr defTabSz="966612" eaLnBrk="1" fontAlgn="auto" hangingPunct="1">
              <a:spcBef>
                <a:spcPts val="0"/>
              </a:spcBef>
              <a:spcAft>
                <a:spcPts val="0"/>
              </a:spcAft>
              <a:defRPr/>
            </a:pPr>
            <a:endParaRPr lang="en-US" sz="1300" dirty="0" smtClean="0"/>
          </a:p>
          <a:p>
            <a:pPr defTabSz="966612" eaLnBrk="1" fontAlgn="auto" hangingPunct="1">
              <a:spcBef>
                <a:spcPts val="0"/>
              </a:spcBef>
              <a:spcAft>
                <a:spcPts val="0"/>
              </a:spcAft>
              <a:defRPr/>
            </a:pPr>
            <a:r>
              <a:rPr lang="en-US" sz="1300" dirty="0" smtClean="0"/>
              <a:t>So you may be asking - What about needing to be out of the room for loud songs, etc?  But don’t we want these children to learn something?  Yes.  We want them to learn that they are safe and that they can be happy in this place.  Later, they can learn the content of what is being taught.  Casey may not learn tonight that Noah built an ark, but he will learn, at the very least, that he is loved and included.  Which lesson is more important for Casey to learn?</a:t>
            </a:r>
          </a:p>
          <a:p>
            <a:pPr eaLnBrk="1" fontAlgn="auto" hangingPunct="1">
              <a:spcBef>
                <a:spcPts val="0"/>
              </a:spcBef>
              <a:spcAft>
                <a:spcPts val="0"/>
              </a:spcAft>
              <a:defRPr/>
            </a:pPr>
            <a:endParaRPr lang="en-US" dirty="0" smtClean="0"/>
          </a:p>
          <a:p>
            <a:pPr defTabSz="966612" eaLnBrk="1" fontAlgn="auto" hangingPunct="1">
              <a:spcBef>
                <a:spcPts val="0"/>
              </a:spcBef>
              <a:spcAft>
                <a:spcPts val="0"/>
              </a:spcAft>
              <a:defRPr/>
            </a:pPr>
            <a:r>
              <a:rPr lang="en-US" sz="1300" dirty="0" smtClean="0"/>
              <a:t>Often, more than learning new skills girls with special needs just need someone who has the commitment, compassion, and courage to reach out and connect with them.  They need someone to touch not only their minds, but to also touch their hearts and souls, to break down the walls and stereotypes, to look beyond the obvious, and see what lies beneath.</a:t>
            </a:r>
          </a:p>
          <a:p>
            <a:pPr defTabSz="966612" eaLnBrk="1" fontAlgn="auto" hangingPunct="1">
              <a:spcBef>
                <a:spcPts val="0"/>
              </a:spcBef>
              <a:spcAft>
                <a:spcPts val="0"/>
              </a:spcAft>
              <a:defRPr/>
            </a:pPr>
            <a:endParaRPr lang="en-US" sz="1300" dirty="0" smtClean="0"/>
          </a:p>
          <a:p>
            <a:pPr defTabSz="966612" eaLnBrk="1" fontAlgn="auto" hangingPunct="1">
              <a:spcBef>
                <a:spcPts val="0"/>
              </a:spcBef>
              <a:spcAft>
                <a:spcPts val="0"/>
              </a:spcAft>
              <a:defRPr/>
            </a:pPr>
            <a:r>
              <a:rPr lang="en-US" sz="1300" i="1" dirty="0" smtClean="0"/>
              <a:t>Adapted from p.13 of Let All the Children Come to Me by </a:t>
            </a:r>
            <a:r>
              <a:rPr lang="en-US" sz="1300" i="1" dirty="0" err="1" smtClean="0"/>
              <a:t>MaLesa</a:t>
            </a:r>
            <a:r>
              <a:rPr lang="en-US" sz="1300" i="1" dirty="0" smtClean="0"/>
              <a:t> Breeding, Dana Hood and Jerry Whitworth.</a:t>
            </a:r>
          </a:p>
          <a:p>
            <a:pPr eaLnBrk="1" fontAlgn="auto" hangingPunct="1">
              <a:spcBef>
                <a:spcPts val="0"/>
              </a:spcBef>
              <a:spcAft>
                <a:spcPts val="0"/>
              </a:spcAft>
              <a:defRPr/>
            </a:pPr>
            <a:endParaRPr lang="en-US" dirty="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5FD775-7D95-4DDD-833F-B0C591B71A40}" type="slidenum">
              <a:rPr lang="en-US" smtClean="0"/>
              <a:pPr fontAlgn="base">
                <a:spcBef>
                  <a:spcPct val="0"/>
                </a:spcBef>
                <a:spcAft>
                  <a:spcPct val="0"/>
                </a:spcAft>
                <a:defRPr/>
              </a:pPr>
              <a:t>14</a:t>
            </a:fld>
            <a:endParaRPr lang="en-US" smtClean="0"/>
          </a:p>
        </p:txBody>
      </p:sp>
    </p:spTree>
    <p:extLst>
      <p:ext uri="{BB962C8B-B14F-4D97-AF65-F5344CB8AC3E}">
        <p14:creationId xmlns:p14="http://schemas.microsoft.com/office/powerpoint/2010/main" val="3679691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defTabSz="966612" eaLnBrk="1" fontAlgn="auto" hangingPunct="1">
              <a:spcBef>
                <a:spcPts val="0"/>
              </a:spcBef>
              <a:spcAft>
                <a:spcPts val="0"/>
              </a:spcAft>
              <a:defRPr/>
            </a:pPr>
            <a:r>
              <a:rPr lang="en-US" sz="1300" dirty="0" smtClean="0"/>
              <a:t>Throughout the Gospels we see Jesus’ ability to identify and build on people’s strengths.  He doesn’t see the disability, he sees potential –we should model this behavior within our Troops</a:t>
            </a:r>
          </a:p>
          <a:p>
            <a:pPr defTabSz="966612" eaLnBrk="1" fontAlgn="auto" hangingPunct="1">
              <a:spcBef>
                <a:spcPts val="0"/>
              </a:spcBef>
              <a:spcAft>
                <a:spcPts val="0"/>
              </a:spcAft>
              <a:defRPr/>
            </a:pPr>
            <a:endParaRPr lang="en-US" sz="1300" dirty="0" smtClean="0"/>
          </a:p>
          <a:p>
            <a:pPr eaLnBrk="1" fontAlgn="auto" hangingPunct="1">
              <a:spcBef>
                <a:spcPts val="0"/>
              </a:spcBef>
              <a:spcAft>
                <a:spcPts val="0"/>
              </a:spcAft>
              <a:defRPr/>
            </a:pPr>
            <a:r>
              <a:rPr lang="en-US" sz="1300" b="1" dirty="0" smtClean="0"/>
              <a:t>Build on strengths- </a:t>
            </a:r>
          </a:p>
          <a:p>
            <a:pPr eaLnBrk="1" fontAlgn="auto" hangingPunct="1">
              <a:spcBef>
                <a:spcPts val="0"/>
              </a:spcBef>
              <a:spcAft>
                <a:spcPts val="0"/>
              </a:spcAft>
              <a:defRPr/>
            </a:pPr>
            <a:endParaRPr lang="en-US" sz="1300" dirty="0" smtClean="0"/>
          </a:p>
          <a:p>
            <a:pPr eaLnBrk="1" fontAlgn="auto" hangingPunct="1">
              <a:spcBef>
                <a:spcPts val="0"/>
              </a:spcBef>
              <a:spcAft>
                <a:spcPts val="0"/>
              </a:spcAft>
              <a:defRPr/>
            </a:pPr>
            <a:r>
              <a:rPr lang="en-US" sz="1300" dirty="0" smtClean="0"/>
              <a:t>We must begin by identifying the girls’ strengths.  The following is an example of the importance of starting with strengths instead of weaknesses.</a:t>
            </a:r>
          </a:p>
          <a:p>
            <a:pPr eaLnBrk="1" fontAlgn="auto" hangingPunct="1">
              <a:spcBef>
                <a:spcPts val="0"/>
              </a:spcBef>
              <a:spcAft>
                <a:spcPts val="0"/>
              </a:spcAft>
              <a:defRPr/>
            </a:pPr>
            <a:endParaRPr lang="en-US" sz="1300" dirty="0" smtClean="0"/>
          </a:p>
          <a:p>
            <a:pPr eaLnBrk="1" fontAlgn="auto" hangingPunct="1">
              <a:spcBef>
                <a:spcPts val="0"/>
              </a:spcBef>
              <a:spcAft>
                <a:spcPts val="0"/>
              </a:spcAft>
              <a:defRPr/>
            </a:pPr>
            <a:r>
              <a:rPr lang="en-US" sz="1300" dirty="0" smtClean="0"/>
              <a:t>Kathy is a 13-year old girl who has Down Syndrome.  Her IQ is 52, in the moderate to low range of mental retardation.  Her language skills, both expressive and receptive, are at a 5 ½ year-old-level.  Her basic reading skills are very minimal.  She has difficulty focusing on a task for a very long period of time.  She does not follow oral directions well and needs almost constant supervision.</a:t>
            </a:r>
          </a:p>
          <a:p>
            <a:pPr eaLnBrk="1" fontAlgn="auto" hangingPunct="1">
              <a:spcBef>
                <a:spcPts val="0"/>
              </a:spcBef>
              <a:spcAft>
                <a:spcPts val="0"/>
              </a:spcAft>
              <a:defRPr/>
            </a:pPr>
            <a:endParaRPr lang="en-US" sz="1300" dirty="0" smtClean="0"/>
          </a:p>
          <a:p>
            <a:pPr eaLnBrk="1" fontAlgn="auto" hangingPunct="1">
              <a:spcBef>
                <a:spcPts val="0"/>
              </a:spcBef>
              <a:spcAft>
                <a:spcPts val="0"/>
              </a:spcAft>
              <a:defRPr/>
            </a:pPr>
            <a:r>
              <a:rPr lang="en-US" sz="1300" dirty="0" smtClean="0"/>
              <a:t>Lynne is a young teenager who likes being with other children her age.  She is very friendly and out-going.  She is very good at remembering details and learns well visually and can complete tasks that are part of the daily routine.  She has a lot of curiosity and likes doing things independently.  She enjoys looking at pictures, doing crafts and singing.</a:t>
            </a:r>
          </a:p>
          <a:p>
            <a:pPr eaLnBrk="1" fontAlgn="auto" hangingPunct="1">
              <a:spcBef>
                <a:spcPts val="0"/>
              </a:spcBef>
              <a:spcAft>
                <a:spcPts val="0"/>
              </a:spcAft>
              <a:defRPr/>
            </a:pPr>
            <a:endParaRPr lang="en-US" sz="1300" dirty="0" smtClean="0"/>
          </a:p>
          <a:p>
            <a:pPr eaLnBrk="1" fontAlgn="auto" hangingPunct="1">
              <a:spcBef>
                <a:spcPts val="0"/>
              </a:spcBef>
              <a:spcAft>
                <a:spcPts val="0"/>
              </a:spcAft>
              <a:defRPr/>
            </a:pPr>
            <a:r>
              <a:rPr lang="en-US" sz="1300" dirty="0" smtClean="0"/>
              <a:t>Both describe Kathy Lynne – by the first description we would wonder how she could ever be included in regular Troop activities, but using the second we can see that she has a number of strengths that would help her be successful in a Troop setting.</a:t>
            </a:r>
          </a:p>
          <a:p>
            <a:pPr eaLnBrk="1" fontAlgn="auto" hangingPunct="1">
              <a:spcBef>
                <a:spcPts val="0"/>
              </a:spcBef>
              <a:spcAft>
                <a:spcPts val="0"/>
              </a:spcAft>
              <a:defRPr/>
            </a:pPr>
            <a:endParaRPr lang="en-US" sz="1300" dirty="0" smtClean="0"/>
          </a:p>
          <a:p>
            <a:pPr defTabSz="966612" eaLnBrk="1" fontAlgn="auto" hangingPunct="1">
              <a:spcBef>
                <a:spcPts val="0"/>
              </a:spcBef>
              <a:spcAft>
                <a:spcPts val="0"/>
              </a:spcAft>
              <a:defRPr/>
            </a:pPr>
            <a:r>
              <a:rPr lang="en-US" sz="1300" b="1" dirty="0" smtClean="0"/>
              <a:t>Assume 100% inclusion:  </a:t>
            </a:r>
            <a:r>
              <a:rPr lang="en-US" sz="1300" dirty="0" smtClean="0"/>
              <a:t>Begin by presuming that the girl will be able to remain with all the other children and then ask “How can I modify the setting, activity, methods, etc. to allow this girl to be included?”</a:t>
            </a:r>
          </a:p>
          <a:p>
            <a:pPr eaLnBrk="1" fontAlgn="auto" hangingPunct="1">
              <a:spcBef>
                <a:spcPts val="0"/>
              </a:spcBef>
              <a:spcAft>
                <a:spcPts val="0"/>
              </a:spcAft>
              <a:defRPr/>
            </a:pPr>
            <a:endParaRPr lang="en-US" sz="1300" dirty="0" smtClean="0"/>
          </a:p>
          <a:p>
            <a:pPr defTabSz="966612" eaLnBrk="1" fontAlgn="auto" hangingPunct="1">
              <a:spcBef>
                <a:spcPts val="0"/>
              </a:spcBef>
              <a:spcAft>
                <a:spcPts val="0"/>
              </a:spcAft>
              <a:defRPr/>
            </a:pPr>
            <a:endParaRPr lang="en-US" sz="1300" dirty="0" smtClean="0"/>
          </a:p>
          <a:p>
            <a:pPr eaLnBrk="1" fontAlgn="auto" hangingPunct="1">
              <a:spcBef>
                <a:spcPts val="0"/>
              </a:spcBef>
              <a:spcAft>
                <a:spcPts val="0"/>
              </a:spcAft>
              <a:defRPr/>
            </a:pPr>
            <a:endParaRPr lang="en-US" dirty="0" smtClean="0"/>
          </a:p>
          <a:p>
            <a:pPr defTabSz="966612" eaLnBrk="1" fontAlgn="auto" hangingPunct="1">
              <a:spcBef>
                <a:spcPts val="0"/>
              </a:spcBef>
              <a:spcAft>
                <a:spcPts val="0"/>
              </a:spcAft>
              <a:defRPr/>
            </a:pPr>
            <a:r>
              <a:rPr lang="en-US" sz="1300" dirty="0" smtClean="0"/>
              <a:t>Often, girls of all abilities need more than learning new skills – they need someone who has the commitment, compassion, and courage to reach out and connect with them.  They need someone to touch not only their minds, but to also touch their hearts and souls, to break down the walls and stereotypes, to look beyond the obvious, and see what lies beneath.</a:t>
            </a:r>
          </a:p>
          <a:p>
            <a:pPr eaLnBrk="1" fontAlgn="auto" hangingPunct="1">
              <a:spcBef>
                <a:spcPts val="0"/>
              </a:spcBef>
              <a:spcAft>
                <a:spcPts val="0"/>
              </a:spcAft>
              <a:defRPr/>
            </a:pPr>
            <a:endParaRPr lang="en-US" dirty="0"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B6AF21-C7C9-4E32-836E-07F6DEC16455}" type="slidenum">
              <a:rPr lang="en-US" smtClean="0"/>
              <a:pPr fontAlgn="base">
                <a:spcBef>
                  <a:spcPct val="0"/>
                </a:spcBef>
                <a:spcAft>
                  <a:spcPct val="0"/>
                </a:spcAft>
                <a:defRPr/>
              </a:pPr>
              <a:t>15</a:t>
            </a:fld>
            <a:endParaRPr lang="en-US" smtClean="0"/>
          </a:p>
        </p:txBody>
      </p:sp>
    </p:spTree>
    <p:extLst>
      <p:ext uri="{BB962C8B-B14F-4D97-AF65-F5344CB8AC3E}">
        <p14:creationId xmlns:p14="http://schemas.microsoft.com/office/powerpoint/2010/main" val="3191858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That being said, there are often ways to modify the program, or its delivery so that girls may not only feel loved, but glean a new skill as well.</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z="1300" b="1" smtClean="0"/>
              <a:t>Program Modification</a:t>
            </a:r>
          </a:p>
          <a:p>
            <a:pPr eaLnBrk="1" hangingPunct="1">
              <a:spcBef>
                <a:spcPct val="0"/>
              </a:spcBef>
            </a:pPr>
            <a:r>
              <a:rPr lang="en-US" altLang="en-US" sz="1300" smtClean="0"/>
              <a:t>Girls can be working on a number of different levels within the Troop meeting:</a:t>
            </a:r>
          </a:p>
          <a:p>
            <a:pPr eaLnBrk="1" hangingPunct="1">
              <a:spcBef>
                <a:spcPct val="0"/>
              </a:spcBef>
            </a:pPr>
            <a:r>
              <a:rPr lang="en-US" altLang="en-US" sz="1300" smtClean="0"/>
              <a:t>Work on the same task with the same materials (no adaptations needed)</a:t>
            </a:r>
          </a:p>
          <a:p>
            <a:pPr eaLnBrk="1" hangingPunct="1">
              <a:spcBef>
                <a:spcPct val="0"/>
              </a:spcBef>
            </a:pPr>
            <a:r>
              <a:rPr lang="en-US" altLang="en-US" sz="1300" smtClean="0"/>
              <a:t>Work on the same task, but an easier step</a:t>
            </a:r>
          </a:p>
          <a:p>
            <a:pPr eaLnBrk="1" hangingPunct="1">
              <a:spcBef>
                <a:spcPct val="0"/>
              </a:spcBef>
            </a:pPr>
            <a:r>
              <a:rPr lang="en-US" altLang="en-US" sz="1300" smtClean="0"/>
              <a:t>Work on the same task, but with different materials</a:t>
            </a:r>
          </a:p>
          <a:p>
            <a:pPr eaLnBrk="1" hangingPunct="1">
              <a:spcBef>
                <a:spcPct val="0"/>
              </a:spcBef>
            </a:pPr>
            <a:r>
              <a:rPr lang="en-US" altLang="en-US" sz="1300" smtClean="0"/>
              <a:t>Work on the same theme (objective), but a different task</a:t>
            </a:r>
          </a:p>
          <a:p>
            <a:pPr eaLnBrk="1" hangingPunct="1">
              <a:spcBef>
                <a:spcPct val="0"/>
              </a:spcBef>
            </a:pPr>
            <a:r>
              <a:rPr lang="en-US" altLang="en-US" sz="1300" smtClean="0"/>
              <a:t>Work on a different theme and a different task</a:t>
            </a:r>
          </a:p>
          <a:p>
            <a:pPr eaLnBrk="1" hangingPunct="1">
              <a:spcBef>
                <a:spcPct val="0"/>
              </a:spcBef>
            </a:pPr>
            <a:endParaRPr lang="en-US" altLang="en-US" sz="1300" smtClean="0"/>
          </a:p>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7C9A59-98FA-447F-B949-3AFFA560079A}" type="slidenum">
              <a:rPr lang="en-US" smtClean="0"/>
              <a:pPr fontAlgn="base">
                <a:spcBef>
                  <a:spcPct val="0"/>
                </a:spcBef>
                <a:spcAft>
                  <a:spcPct val="0"/>
                </a:spcAft>
                <a:defRPr/>
              </a:pPr>
              <a:t>16</a:t>
            </a:fld>
            <a:endParaRPr lang="en-US" smtClean="0"/>
          </a:p>
        </p:txBody>
      </p:sp>
    </p:spTree>
    <p:extLst>
      <p:ext uri="{BB962C8B-B14F-4D97-AF65-F5344CB8AC3E}">
        <p14:creationId xmlns:p14="http://schemas.microsoft.com/office/powerpoint/2010/main" val="1137522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That being said, there are often ways to modify the program, or its delivery so that girls may not only feel loved, but glean a new skill as well.</a:t>
            </a:r>
          </a:p>
          <a:p>
            <a:pPr eaLnBrk="1" hangingPunct="1">
              <a:spcBef>
                <a:spcPct val="0"/>
              </a:spcBef>
            </a:pPr>
            <a:endParaRPr lang="en-US" altLang="en-US" smtClean="0"/>
          </a:p>
          <a:p>
            <a:pPr eaLnBrk="1" hangingPunct="1">
              <a:spcBef>
                <a:spcPct val="0"/>
              </a:spcBef>
            </a:pPr>
            <a:r>
              <a:rPr lang="en-US" altLang="en-US" sz="1300" b="1" smtClean="0"/>
              <a:t>When choosing to modify an activity</a:t>
            </a:r>
          </a:p>
          <a:p>
            <a:pPr eaLnBrk="1" hangingPunct="1">
              <a:spcBef>
                <a:spcPct val="0"/>
              </a:spcBef>
            </a:pPr>
            <a:r>
              <a:rPr lang="en-US" altLang="en-US" sz="1300" smtClean="0"/>
              <a:t>Focus on what the girl can do</a:t>
            </a:r>
          </a:p>
          <a:p>
            <a:pPr eaLnBrk="1" hangingPunct="1">
              <a:spcBef>
                <a:spcPct val="0"/>
              </a:spcBef>
            </a:pPr>
            <a:r>
              <a:rPr lang="en-US" altLang="en-US" sz="1300" smtClean="0"/>
              <a:t>Modify, adapt or accommodate before changing the activity</a:t>
            </a:r>
          </a:p>
          <a:p>
            <a:pPr eaLnBrk="1" hangingPunct="1">
              <a:spcBef>
                <a:spcPct val="0"/>
              </a:spcBef>
            </a:pPr>
            <a:r>
              <a:rPr lang="en-US" altLang="en-US" sz="1300" smtClean="0"/>
              <a:t>Use the least obtrusive support first</a:t>
            </a:r>
          </a:p>
          <a:p>
            <a:pPr eaLnBrk="1" hangingPunct="1">
              <a:spcBef>
                <a:spcPct val="0"/>
              </a:spcBef>
            </a:pPr>
            <a:r>
              <a:rPr lang="en-US" altLang="en-US" sz="1300" smtClean="0"/>
              <a:t>Use age-appropriate materials, goal and activities when planning how to adapt</a:t>
            </a:r>
          </a:p>
          <a:p>
            <a:pPr eaLnBrk="1" hangingPunct="1">
              <a:spcBef>
                <a:spcPct val="0"/>
              </a:spcBef>
            </a:pPr>
            <a:r>
              <a:rPr lang="en-US" altLang="en-US" sz="1300" smtClean="0"/>
              <a:t>Not all girls learn the same thing, in the same way, at the same time and that is OK</a:t>
            </a:r>
          </a:p>
          <a:p>
            <a:pPr eaLnBrk="1" hangingPunct="1">
              <a:spcBef>
                <a:spcPct val="0"/>
              </a:spcBef>
            </a:pPr>
            <a:endParaRPr lang="en-US" altLang="en-US" smtClean="0"/>
          </a:p>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DF9CA2-5319-4CB5-97D6-2FB328539935}" type="slidenum">
              <a:rPr lang="en-US" smtClean="0"/>
              <a:pPr fontAlgn="base">
                <a:spcBef>
                  <a:spcPct val="0"/>
                </a:spcBef>
                <a:spcAft>
                  <a:spcPct val="0"/>
                </a:spcAft>
                <a:defRPr/>
              </a:pPr>
              <a:t>17</a:t>
            </a:fld>
            <a:endParaRPr lang="en-US" smtClean="0"/>
          </a:p>
        </p:txBody>
      </p:sp>
    </p:spTree>
    <p:extLst>
      <p:ext uri="{BB962C8B-B14F-4D97-AF65-F5344CB8AC3E}">
        <p14:creationId xmlns:p14="http://schemas.microsoft.com/office/powerpoint/2010/main" val="2849397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US" sz="1300" dirty="0" smtClean="0"/>
              <a:t>Types of Modifications:</a:t>
            </a:r>
          </a:p>
          <a:p>
            <a:pPr eaLnBrk="1" fontAlgn="auto" hangingPunct="1">
              <a:spcBef>
                <a:spcPts val="0"/>
              </a:spcBef>
              <a:spcAft>
                <a:spcPts val="0"/>
              </a:spcAft>
              <a:defRPr/>
            </a:pPr>
            <a:r>
              <a:rPr lang="en-US" sz="1300" dirty="0" smtClean="0"/>
              <a:t>Input Variations, Output Variations, Alternative Goals, Size of Assignment, Extra Time, Level of Difficult, Support Needs, Active Participation, Alternative Curriculum</a:t>
            </a:r>
          </a:p>
          <a:p>
            <a:pPr eaLnBrk="1" fontAlgn="auto" hangingPunct="1">
              <a:spcBef>
                <a:spcPts val="0"/>
              </a:spcBef>
              <a:spcAft>
                <a:spcPts val="0"/>
              </a:spcAft>
              <a:defRPr/>
            </a:pPr>
            <a:r>
              <a:rPr lang="en-US" sz="1300" dirty="0" smtClean="0"/>
              <a:t> </a:t>
            </a:r>
          </a:p>
          <a:p>
            <a:pPr eaLnBrk="1" fontAlgn="auto" hangingPunct="1">
              <a:spcBef>
                <a:spcPts val="0"/>
              </a:spcBef>
              <a:spcAft>
                <a:spcPts val="0"/>
              </a:spcAft>
              <a:defRPr/>
            </a:pPr>
            <a:r>
              <a:rPr lang="en-US" sz="1300" dirty="0" smtClean="0"/>
              <a:t>With all modification it is important to identify the goal of the activity and ensure that the modification will still allow the goal to be met.  Want to challenge girls, but not set them up to fail.</a:t>
            </a:r>
          </a:p>
          <a:p>
            <a:pPr eaLnBrk="1" fontAlgn="auto" hangingPunct="1">
              <a:spcBef>
                <a:spcPts val="0"/>
              </a:spcBef>
              <a:spcAft>
                <a:spcPts val="0"/>
              </a:spcAft>
              <a:defRPr/>
            </a:pPr>
            <a:endParaRPr lang="en-US" sz="1300" b="1" dirty="0" smtClean="0"/>
          </a:p>
          <a:p>
            <a:pPr eaLnBrk="1" fontAlgn="auto" hangingPunct="1">
              <a:spcBef>
                <a:spcPts val="0"/>
              </a:spcBef>
              <a:spcAft>
                <a:spcPts val="0"/>
              </a:spcAft>
              <a:defRPr/>
            </a:pPr>
            <a:r>
              <a:rPr lang="en-US" sz="1300" b="1" dirty="0" smtClean="0"/>
              <a:t>Some modifications – </a:t>
            </a:r>
          </a:p>
          <a:p>
            <a:pPr eaLnBrk="1" fontAlgn="auto" hangingPunct="1">
              <a:spcBef>
                <a:spcPts val="0"/>
              </a:spcBef>
              <a:spcAft>
                <a:spcPts val="0"/>
              </a:spcAft>
              <a:defRPr/>
            </a:pPr>
            <a:r>
              <a:rPr lang="en-US" sz="1300" dirty="0" smtClean="0"/>
              <a:t>*Allow children with attention or developmental challenges to hold a “fidget” toy during group time to help keep them physically occupied.</a:t>
            </a:r>
          </a:p>
          <a:p>
            <a:pPr eaLnBrk="1" fontAlgn="auto" hangingPunct="1">
              <a:spcBef>
                <a:spcPts val="0"/>
              </a:spcBef>
              <a:spcAft>
                <a:spcPts val="0"/>
              </a:spcAft>
              <a:defRPr/>
            </a:pPr>
            <a:r>
              <a:rPr lang="en-US" sz="1300" dirty="0" smtClean="0"/>
              <a:t>*If you have girls with physical challenges, use larger pieces of paper allowing them to use large movements associated with less mature developmental levels.  Some girls might also do better if the paper is mounted to a wall or on an inclined surface while they work.</a:t>
            </a:r>
          </a:p>
          <a:p>
            <a:pPr eaLnBrk="1" fontAlgn="auto" hangingPunct="1">
              <a:spcBef>
                <a:spcPts val="0"/>
              </a:spcBef>
              <a:spcAft>
                <a:spcPts val="0"/>
              </a:spcAft>
              <a:defRPr/>
            </a:pPr>
            <a:endParaRPr lang="en-US" sz="1300" dirty="0" smtClean="0"/>
          </a:p>
          <a:p>
            <a:pPr eaLnBrk="1" fontAlgn="auto" hangingPunct="1">
              <a:spcBef>
                <a:spcPts val="0"/>
              </a:spcBef>
              <a:spcAft>
                <a:spcPts val="0"/>
              </a:spcAft>
              <a:defRPr/>
            </a:pPr>
            <a:r>
              <a:rPr lang="en-US" sz="1300" dirty="0" smtClean="0"/>
              <a:t>Other ideas – </a:t>
            </a:r>
            <a:r>
              <a:rPr lang="en-US" sz="1300" i="1" dirty="0" smtClean="0"/>
              <a:t>The Inclusive Early Childhood Classroom:  Easy Ways to Adapt Learning Centers for All Children </a:t>
            </a:r>
            <a:r>
              <a:rPr lang="en-US" sz="1300" dirty="0" smtClean="0"/>
              <a:t>by Patti Gould and Joyce Sullivan.  Created for early childhood classrooms, but can easily be adapted.</a:t>
            </a:r>
          </a:p>
          <a:p>
            <a:pPr eaLnBrk="1" fontAlgn="auto" hangingPunct="1">
              <a:spcBef>
                <a:spcPts val="0"/>
              </a:spcBef>
              <a:spcAft>
                <a:spcPts val="0"/>
              </a:spcAft>
              <a:defRPr/>
            </a:pPr>
            <a:endParaRPr lang="en-US" sz="1300" dirty="0" smtClean="0"/>
          </a:p>
          <a:p>
            <a:pPr eaLnBrk="1" fontAlgn="auto" hangingPunct="1">
              <a:spcBef>
                <a:spcPts val="0"/>
              </a:spcBef>
              <a:spcAft>
                <a:spcPts val="0"/>
              </a:spcAft>
              <a:defRPr/>
            </a:pPr>
            <a:r>
              <a:rPr lang="en-US" sz="1300" dirty="0" smtClean="0"/>
              <a:t>Don’t forget that the girl’s parents know her best!  If you have an activity planned, don’t hesitate to ask them how they think their daughter could best participate.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sz="1300" dirty="0" smtClean="0"/>
              <a:t> </a:t>
            </a:r>
          </a:p>
          <a:p>
            <a:pPr eaLnBrk="1" fontAlgn="auto" hangingPunct="1">
              <a:spcBef>
                <a:spcPts val="0"/>
              </a:spcBef>
              <a:spcAft>
                <a:spcPts val="0"/>
              </a:spcAft>
              <a:defRPr/>
            </a:pPr>
            <a:endParaRPr lang="en-US" dirty="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883E32-1A22-4BAC-82A5-20D9763F8517}" type="slidenum">
              <a:rPr lang="en-US" smtClean="0"/>
              <a:pPr fontAlgn="base">
                <a:spcBef>
                  <a:spcPct val="0"/>
                </a:spcBef>
                <a:spcAft>
                  <a:spcPct val="0"/>
                </a:spcAft>
                <a:defRPr/>
              </a:pPr>
              <a:t>18</a:t>
            </a:fld>
            <a:endParaRPr lang="en-US" smtClean="0"/>
          </a:p>
        </p:txBody>
      </p:sp>
    </p:spTree>
    <p:extLst>
      <p:ext uri="{BB962C8B-B14F-4D97-AF65-F5344CB8AC3E}">
        <p14:creationId xmlns:p14="http://schemas.microsoft.com/office/powerpoint/2010/main" val="3951099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r>
              <a:rPr lang="en-US" altLang="en-US" sz="1300" smtClean="0"/>
              <a:t> </a:t>
            </a:r>
          </a:p>
          <a:p>
            <a:pPr eaLnBrk="1" hangingPunct="1">
              <a:spcBef>
                <a:spcPct val="0"/>
              </a:spcBef>
            </a:pPr>
            <a:r>
              <a:rPr lang="en-US" altLang="en-US" sz="1300" smtClean="0"/>
              <a:t>With all modification it is important to identify the goal of the activity and ensure that the modification will still allow the goal to be met.  Want to challenge girls, but not set them up to fail.</a:t>
            </a:r>
          </a:p>
          <a:p>
            <a:pPr eaLnBrk="1" hangingPunct="1">
              <a:spcBef>
                <a:spcPct val="0"/>
              </a:spcBef>
            </a:pPr>
            <a:endParaRPr lang="en-US" altLang="en-US" sz="1300" smtClean="0"/>
          </a:p>
          <a:p>
            <a:pPr eaLnBrk="1" hangingPunct="1">
              <a:spcBef>
                <a:spcPct val="0"/>
              </a:spcBef>
            </a:pPr>
            <a:r>
              <a:rPr lang="en-US" altLang="en-US" sz="1300" smtClean="0"/>
              <a:t>Spirit of the Badge</a:t>
            </a:r>
          </a:p>
          <a:p>
            <a:pPr eaLnBrk="1" hangingPunct="1">
              <a:spcBef>
                <a:spcPct val="0"/>
              </a:spcBef>
            </a:pPr>
            <a:r>
              <a:rPr lang="en-US" altLang="en-US" smtClean="0"/>
              <a:t>AHG’s Spirit of the Badge guidelines can be found in the UL Handbook and offer Leaders some flexibility in badge requirements.  Leaders may slightly adapt requirements to meet the needs of their girls as long as the overall goal of the requirement is still met.  Your Support Services Coordinator can assist you with any questions regarding this policy.</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864127-C705-43EF-8DDA-AC0D9AB51869}" type="slidenum">
              <a:rPr lang="en-US" smtClean="0"/>
              <a:pPr fontAlgn="base">
                <a:spcBef>
                  <a:spcPct val="0"/>
                </a:spcBef>
                <a:spcAft>
                  <a:spcPct val="0"/>
                </a:spcAft>
                <a:defRPr/>
              </a:pPr>
              <a:t>19</a:t>
            </a:fld>
            <a:endParaRPr lang="en-US" smtClean="0"/>
          </a:p>
        </p:txBody>
      </p:sp>
    </p:spTree>
    <p:extLst>
      <p:ext uri="{BB962C8B-B14F-4D97-AF65-F5344CB8AC3E}">
        <p14:creationId xmlns:p14="http://schemas.microsoft.com/office/powerpoint/2010/main" val="313531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r>
              <a:rPr lang="en-US" altLang="en-US" smtClean="0"/>
              <a:t>AHG is excited to offer a special needs training series for Troop volunteers!  Let’s begin by examining why a Special Needs Curriculum is needed for the American Heritage Girls</a:t>
            </a:r>
          </a:p>
          <a:p>
            <a:pPr eaLnBrk="1" hangingPunct="1">
              <a:spcBef>
                <a:spcPct val="0"/>
              </a:spcBef>
            </a:pPr>
            <a:endParaRPr lang="en-US" altLang="en-US" smtClean="0"/>
          </a:p>
          <a:p>
            <a:pPr eaLnBrk="1" hangingPunct="1">
              <a:spcBef>
                <a:spcPct val="0"/>
              </a:spcBef>
            </a:pPr>
            <a:r>
              <a:rPr lang="en-US" altLang="en-US" b="1" smtClean="0"/>
              <a:t>Biblical Mandate</a:t>
            </a:r>
            <a:r>
              <a:rPr lang="en-US" altLang="en-US" smtClean="0"/>
              <a:t> – </a:t>
            </a:r>
          </a:p>
          <a:p>
            <a:pPr eaLnBrk="1" hangingPunct="1">
              <a:spcBef>
                <a:spcPct val="0"/>
              </a:spcBef>
            </a:pPr>
            <a:r>
              <a:rPr lang="en-US" altLang="en-US" smtClean="0"/>
              <a:t>We are called to share the good news with all.  </a:t>
            </a:r>
            <a:r>
              <a:rPr lang="en-US" altLang="en-US" i="1" smtClean="0"/>
              <a:t>“Go into all the world and preach the good news to all creation.”  Mark 16:15</a:t>
            </a:r>
          </a:p>
          <a:p>
            <a:pPr eaLnBrk="1" hangingPunct="1">
              <a:spcBef>
                <a:spcPct val="0"/>
              </a:spcBef>
            </a:pPr>
            <a:endParaRPr lang="en-US" altLang="en-US" smtClean="0"/>
          </a:p>
          <a:p>
            <a:pPr eaLnBrk="1" hangingPunct="1">
              <a:spcBef>
                <a:spcPct val="0"/>
              </a:spcBef>
            </a:pPr>
            <a:r>
              <a:rPr lang="en-US" altLang="en-US" b="1" smtClean="0"/>
              <a:t>Jesus was the ultimate includer </a:t>
            </a:r>
            <a:r>
              <a:rPr lang="en-US" altLang="en-US" smtClean="0"/>
              <a:t>– he reached out to those in needs, those with physical, mental and emotional disabilities.  Jesus showed God’s mercy, kindness, love and hope to not only individuals with special needs, but their families as well.  AHG seeks to do the same.</a:t>
            </a:r>
          </a:p>
          <a:p>
            <a:pPr eaLnBrk="1" hangingPunct="1">
              <a:spcBef>
                <a:spcPct val="0"/>
              </a:spcBef>
            </a:pPr>
            <a:endParaRPr lang="en-US" altLang="en-US" smtClean="0"/>
          </a:p>
          <a:p>
            <a:pPr eaLnBrk="1" hangingPunct="1">
              <a:spcBef>
                <a:spcPct val="0"/>
              </a:spcBef>
            </a:pPr>
            <a:r>
              <a:rPr lang="en-US" altLang="en-US" b="1" smtClean="0"/>
              <a:t>AHG is a program of opportunity </a:t>
            </a:r>
            <a:r>
              <a:rPr lang="en-US" altLang="en-US" smtClean="0"/>
              <a:t>– All girls should have equal opportunity to benefit from the AHG program.  It is our belief that not only will girls with special needs and their families benefit from this inclusion, but all girls and adult volunteers in a Troop will grow immensely through this opportunity.  AHG’s basic premise is full participation for all girls.</a:t>
            </a:r>
          </a:p>
          <a:p>
            <a:pPr eaLnBrk="1" hangingPunct="1">
              <a:spcBef>
                <a:spcPct val="0"/>
              </a:spcBef>
            </a:pPr>
            <a:endParaRPr lang="en-US" altLang="en-US" smtClean="0"/>
          </a:p>
          <a:p>
            <a:pPr eaLnBrk="1" hangingPunct="1">
              <a:spcBef>
                <a:spcPct val="0"/>
              </a:spcBef>
            </a:pPr>
            <a:r>
              <a:rPr lang="en-US" altLang="en-US" b="1" smtClean="0"/>
              <a:t>AHG wants to equip leaders </a:t>
            </a:r>
            <a:r>
              <a:rPr lang="en-US" altLang="en-US" smtClean="0"/>
              <a:t>– AHG wants to help remove the “fear factor” that often impedes making an AHG Troop an environment in which girls of all abilities can learn and grow.  AHG also seeks to offer leaders with information, skills and resources that will aid them in successfully integrating girls with special needs into their current AHG program.</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8AF298-8823-4D7B-9E0E-31601FCD8B11}" type="slidenum">
              <a:rPr lang="en-US" smtClean="0"/>
              <a:pPr fontAlgn="base">
                <a:spcBef>
                  <a:spcPct val="0"/>
                </a:spcBef>
                <a:spcAft>
                  <a:spcPct val="0"/>
                </a:spcAft>
                <a:defRPr/>
              </a:pPr>
              <a:t>2</a:t>
            </a:fld>
            <a:endParaRPr lang="en-US" smtClean="0"/>
          </a:p>
        </p:txBody>
      </p:sp>
    </p:spTree>
    <p:extLst>
      <p:ext uri="{BB962C8B-B14F-4D97-AF65-F5344CB8AC3E}">
        <p14:creationId xmlns:p14="http://schemas.microsoft.com/office/powerpoint/2010/main" val="1936211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modifications implemented will likely be different in each case, so it is important to tailor these modifications to the specific needs of the girl.  Utilize her current support systems to come up with an effective plan.</a:t>
            </a:r>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49DBE3-E5D0-4A9B-9557-2B506E66F78B}" type="slidenum">
              <a:rPr lang="en-US" smtClean="0"/>
              <a:pPr fontAlgn="base">
                <a:spcBef>
                  <a:spcPct val="0"/>
                </a:spcBef>
                <a:spcAft>
                  <a:spcPct val="0"/>
                </a:spcAft>
                <a:defRPr/>
              </a:pPr>
              <a:t>20</a:t>
            </a:fld>
            <a:endParaRPr lang="en-US" smtClean="0"/>
          </a:p>
        </p:txBody>
      </p:sp>
    </p:spTree>
    <p:extLst>
      <p:ext uri="{BB962C8B-B14F-4D97-AF65-F5344CB8AC3E}">
        <p14:creationId xmlns:p14="http://schemas.microsoft.com/office/powerpoint/2010/main" val="3004441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 an effort to keep consistency in Level Awards, AHG has created a process for modification approval when it comes to Level Awards.  </a:t>
            </a:r>
          </a:p>
          <a:p>
            <a:pPr eaLnBrk="1" hangingPunct="1">
              <a:spcBef>
                <a:spcPct val="0"/>
              </a:spcBef>
            </a:pPr>
            <a:endParaRPr lang="en-US" altLang="en-US" smtClean="0"/>
          </a:p>
          <a:p>
            <a:pPr eaLnBrk="1" hangingPunct="1">
              <a:spcBef>
                <a:spcPct val="0"/>
              </a:spcBef>
            </a:pPr>
            <a:r>
              <a:rPr lang="en-US" altLang="en-US" smtClean="0"/>
              <a:t>This process will enable the modification to be girl specific, encourage success and keep the integrity of the AHG program intact.</a:t>
            </a:r>
          </a:p>
          <a:p>
            <a:pPr eaLnBrk="1" hangingPunct="1">
              <a:spcBef>
                <a:spcPct val="0"/>
              </a:spcBef>
            </a:pPr>
            <a:endParaRPr lang="en-US" altLang="en-US" smtClean="0"/>
          </a:p>
          <a:p>
            <a:pPr eaLnBrk="1" hangingPunct="1">
              <a:spcBef>
                <a:spcPct val="0"/>
              </a:spcBef>
            </a:pPr>
            <a:r>
              <a:rPr lang="en-US" altLang="en-US" smtClean="0"/>
              <a:t>A few reminders as you begin this process.</a:t>
            </a:r>
          </a:p>
          <a:p>
            <a:pPr eaLnBrk="1" hangingPunct="1">
              <a:spcBef>
                <a:spcPct val="0"/>
              </a:spcBef>
            </a:pPr>
            <a:r>
              <a:rPr lang="en-US" altLang="en-US" i="1" smtClean="0"/>
              <a:t>* The Parent/Guardian Interview From should be used to guide the family interview.</a:t>
            </a:r>
            <a:endParaRPr lang="en-US" altLang="en-US" smtClean="0"/>
          </a:p>
          <a:p>
            <a:pPr eaLnBrk="1" hangingPunct="1">
              <a:spcBef>
                <a:spcPct val="0"/>
              </a:spcBef>
            </a:pPr>
            <a:r>
              <a:rPr lang="en-US" altLang="en-US" i="1" smtClean="0"/>
              <a:t>* Wraparound care professionals may include teachers (with knowledge of girl’s IEP), therapists (occupational, speech, mental health, etc.) mentors, social workers, doctors/medical professionals, etc.</a:t>
            </a:r>
            <a:endParaRPr lang="en-US" altLang="en-US" smtClean="0"/>
          </a:p>
          <a:p>
            <a:pPr eaLnBrk="1" hangingPunct="1">
              <a:spcBef>
                <a:spcPct val="0"/>
              </a:spcBef>
            </a:pPr>
            <a:r>
              <a:rPr lang="en-US" altLang="en-US" i="1" smtClean="0"/>
              <a:t>* The IAP should be considered a fluid document, that can be altered as girl needs change.</a:t>
            </a:r>
            <a:endParaRPr lang="en-US" altLang="en-US" smtClean="0"/>
          </a:p>
          <a:p>
            <a:pPr eaLnBrk="1" hangingPunct="1">
              <a:spcBef>
                <a:spcPct val="0"/>
              </a:spcBef>
            </a:pPr>
            <a:r>
              <a:rPr lang="en-US" altLang="en-US" i="1" smtClean="0"/>
              <a:t>* Troop Leadership is encouraged to bring questions/concerns to their Support Services Coordinator, and to network with community resources.</a:t>
            </a:r>
            <a:endParaRPr lang="en-US" altLang="en-US" smtClean="0"/>
          </a:p>
          <a:p>
            <a:pPr eaLnBrk="1" hangingPunct="1">
              <a:spcBef>
                <a:spcPct val="0"/>
              </a:spcBef>
              <a:buFontTx/>
              <a:buChar char="•"/>
            </a:pPr>
            <a:r>
              <a:rPr lang="en-US" altLang="en-US" i="1" smtClean="0"/>
              <a:t>AHG, Inc. seeks to create an inclusive Troop environment in which girls of all abilities can learn and grow.  This goal is crucial not only to the mission of AHG, Inc., but also to the Great Commission. </a:t>
            </a:r>
          </a:p>
          <a:p>
            <a:pPr eaLnBrk="1" hangingPunct="1">
              <a:spcBef>
                <a:spcPct val="0"/>
              </a:spcBef>
              <a:buFontTx/>
              <a:buChar char="•"/>
            </a:pPr>
            <a:endParaRPr lang="en-US" altLang="en-US" i="1" smtClean="0"/>
          </a:p>
          <a:p>
            <a:pPr eaLnBrk="1" hangingPunct="1">
              <a:spcBef>
                <a:spcPct val="0"/>
              </a:spcBef>
            </a:pPr>
            <a:r>
              <a:rPr lang="en-US" altLang="en-US" smtClean="0"/>
              <a:t>Additional questions about this process can be sent to program@ahgonline.org</a:t>
            </a:r>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F914BC-49E3-4179-BFC0-80470279D963}" type="slidenum">
              <a:rPr lang="en-US" smtClean="0"/>
              <a:pPr fontAlgn="base">
                <a:spcBef>
                  <a:spcPct val="0"/>
                </a:spcBef>
                <a:spcAft>
                  <a:spcPct val="0"/>
                </a:spcAft>
                <a:defRPr/>
              </a:pPr>
              <a:t>21</a:t>
            </a:fld>
            <a:endParaRPr lang="en-US" smtClean="0"/>
          </a:p>
        </p:txBody>
      </p:sp>
    </p:spTree>
    <p:extLst>
      <p:ext uri="{BB962C8B-B14F-4D97-AF65-F5344CB8AC3E}">
        <p14:creationId xmlns:p14="http://schemas.microsoft.com/office/powerpoint/2010/main" val="136665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300" smtClean="0"/>
              <a:t>Common Concern – It just won’t be fair when I do special things for her that I don’t do for the other girls.</a:t>
            </a:r>
          </a:p>
          <a:p>
            <a:pPr eaLnBrk="1" hangingPunct="1">
              <a:spcBef>
                <a:spcPct val="0"/>
              </a:spcBef>
            </a:pPr>
            <a:endParaRPr lang="en-US" altLang="en-US" sz="1300" smtClean="0"/>
          </a:p>
          <a:p>
            <a:pPr eaLnBrk="1" hangingPunct="1">
              <a:spcBef>
                <a:spcPct val="0"/>
              </a:spcBef>
            </a:pPr>
            <a:r>
              <a:rPr lang="en-US" altLang="en-US" sz="1300" smtClean="0"/>
              <a:t>This concern comes from a misunderstanding of what it means to be fair.  Remember, fair does not mean doing the same thing for everyone, but doing what everyone needs.  Here’s a story to illustrate this:  Imagine that you go to the doctor’s office.  Perhaps you are afraid that you have pneumonia.   When you get into the treatment room the doctor says, “Well, let’s get a cast put on that let.”  You obviously protest saying that you do not have a broken leg.</a:t>
            </a:r>
          </a:p>
          <a:p>
            <a:pPr eaLnBrk="1" hangingPunct="1">
              <a:spcBef>
                <a:spcPct val="0"/>
              </a:spcBef>
            </a:pPr>
            <a:r>
              <a:rPr lang="en-US" altLang="en-US" sz="1300" smtClean="0"/>
              <a:t>The doctor replies that the first patient he saw on that day had a broken leg and required a cast.  In his commitment to be “fair” to all his patients, he has to do the same thing for everyone.  </a:t>
            </a:r>
          </a:p>
          <a:p>
            <a:pPr eaLnBrk="1" hangingPunct="1">
              <a:spcBef>
                <a:spcPct val="0"/>
              </a:spcBef>
            </a:pPr>
            <a:endParaRPr lang="en-US" altLang="en-US" sz="1300" smtClean="0"/>
          </a:p>
          <a:p>
            <a:pPr eaLnBrk="1" hangingPunct="1">
              <a:spcBef>
                <a:spcPct val="0"/>
              </a:spcBef>
            </a:pPr>
            <a:r>
              <a:rPr lang="en-US" altLang="en-US" sz="1300" smtClean="0"/>
              <a:t>So “fair” should mean that we will make every effort to adapt what we do to meet each individual child’s need.  Girls might complain, but they will nearly always understand if we take the time to explain that “I am going to do my best to do what everyone in our Troop needs.  I am going to give Julie what she needs, and I am going to give you what you need.”</a:t>
            </a:r>
          </a:p>
          <a:p>
            <a:pPr eaLnBrk="1" hangingPunct="1">
              <a:spcBef>
                <a:spcPct val="0"/>
              </a:spcBef>
            </a:pPr>
            <a:endParaRPr lang="en-US" altLang="en-US" sz="1300" smtClean="0"/>
          </a:p>
          <a:p>
            <a:pPr eaLnBrk="1" hangingPunct="1">
              <a:spcBef>
                <a:spcPct val="0"/>
              </a:spcBef>
            </a:pPr>
            <a:r>
              <a:rPr lang="en-US" altLang="en-US" sz="1300" smtClean="0"/>
              <a:t>Adapted from p.42 of </a:t>
            </a:r>
            <a:r>
              <a:rPr lang="en-US" altLang="en-US" sz="1300" i="1" smtClean="0"/>
              <a:t>Let All the Children Come to Me </a:t>
            </a:r>
            <a:r>
              <a:rPr lang="en-US" altLang="en-US" sz="1300" smtClean="0"/>
              <a:t>by MaLesa Breeding, Dana Hood and Jerry Whitworth.</a:t>
            </a:r>
          </a:p>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8F54B1-08BD-4EA2-B734-D55CC3EDDC5F}" type="slidenum">
              <a:rPr lang="en-US" smtClean="0"/>
              <a:pPr fontAlgn="base">
                <a:spcBef>
                  <a:spcPct val="0"/>
                </a:spcBef>
                <a:spcAft>
                  <a:spcPct val="0"/>
                </a:spcAft>
                <a:defRPr/>
              </a:pPr>
              <a:t>22</a:t>
            </a:fld>
            <a:endParaRPr lang="en-US" smtClean="0"/>
          </a:p>
        </p:txBody>
      </p:sp>
    </p:spTree>
    <p:extLst>
      <p:ext uri="{BB962C8B-B14F-4D97-AF65-F5344CB8AC3E}">
        <p14:creationId xmlns:p14="http://schemas.microsoft.com/office/powerpoint/2010/main" val="3260592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Joni &amp; Friends – Christian disability awareness curriculum; free audio teachings – great topics</a:t>
            </a:r>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D77B14-C4E1-4B6C-A743-B57CF968435A}" type="slidenum">
              <a:rPr lang="en-US" smtClean="0"/>
              <a:pPr fontAlgn="base">
                <a:spcBef>
                  <a:spcPct val="0"/>
                </a:spcBef>
                <a:spcAft>
                  <a:spcPct val="0"/>
                </a:spcAft>
                <a:defRPr/>
              </a:pPr>
              <a:t>23</a:t>
            </a:fld>
            <a:endParaRPr lang="en-US" smtClean="0"/>
          </a:p>
        </p:txBody>
      </p:sp>
    </p:spTree>
    <p:extLst>
      <p:ext uri="{BB962C8B-B14F-4D97-AF65-F5344CB8AC3E}">
        <p14:creationId xmlns:p14="http://schemas.microsoft.com/office/powerpoint/2010/main" val="2231342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US" sz="1300" dirty="0" smtClean="0"/>
              <a:t>The greatest resource any Troop has is its community – rallying around one another in love and support.</a:t>
            </a:r>
          </a:p>
          <a:p>
            <a:pPr eaLnBrk="1" fontAlgn="auto" hangingPunct="1">
              <a:spcBef>
                <a:spcPts val="0"/>
              </a:spcBef>
              <a:spcAft>
                <a:spcPts val="0"/>
              </a:spcAft>
              <a:defRPr/>
            </a:pPr>
            <a:r>
              <a:rPr lang="en-US" sz="1300" dirty="0" smtClean="0"/>
              <a:t> </a:t>
            </a:r>
          </a:p>
          <a:p>
            <a:pPr eaLnBrk="1" fontAlgn="auto" hangingPunct="1">
              <a:spcBef>
                <a:spcPts val="0"/>
              </a:spcBef>
              <a:spcAft>
                <a:spcPts val="0"/>
              </a:spcAft>
              <a:defRPr/>
            </a:pPr>
            <a:r>
              <a:rPr lang="en-US" sz="1300" dirty="0" err="1" smtClean="0"/>
              <a:t>AbleNet</a:t>
            </a:r>
            <a:r>
              <a:rPr lang="en-US" sz="1300" dirty="0" smtClean="0"/>
              <a:t> Consortium for Excellence in Special Education (2004) defines community as a place where all [girls]:</a:t>
            </a:r>
          </a:p>
          <a:p>
            <a:pPr eaLnBrk="1" fontAlgn="auto" hangingPunct="1">
              <a:spcBef>
                <a:spcPts val="0"/>
              </a:spcBef>
              <a:spcAft>
                <a:spcPts val="0"/>
              </a:spcAft>
              <a:defRPr/>
            </a:pPr>
            <a:r>
              <a:rPr lang="en-US" sz="1300" dirty="0" smtClean="0"/>
              <a:t>Experience a sense of belonging, caring and respect</a:t>
            </a:r>
          </a:p>
          <a:p>
            <a:pPr eaLnBrk="1" fontAlgn="auto" hangingPunct="1">
              <a:spcBef>
                <a:spcPts val="0"/>
              </a:spcBef>
              <a:spcAft>
                <a:spcPts val="0"/>
              </a:spcAft>
              <a:defRPr/>
            </a:pPr>
            <a:r>
              <a:rPr lang="en-US" sz="1300" dirty="0" smtClean="0"/>
              <a:t>Have a growing network of meaningful relationships</a:t>
            </a:r>
          </a:p>
          <a:p>
            <a:pPr eaLnBrk="1" fontAlgn="auto" hangingPunct="1">
              <a:spcBef>
                <a:spcPts val="0"/>
              </a:spcBef>
              <a:spcAft>
                <a:spcPts val="0"/>
              </a:spcAft>
              <a:defRPr/>
            </a:pPr>
            <a:r>
              <a:rPr lang="en-US" sz="1300" dirty="0" smtClean="0"/>
              <a:t>Look forward to each day because they have ongoing opportunities for relevant choices and shared fun</a:t>
            </a:r>
          </a:p>
          <a:p>
            <a:pPr eaLnBrk="1" fontAlgn="auto" hangingPunct="1">
              <a:spcBef>
                <a:spcPts val="0"/>
              </a:spcBef>
              <a:spcAft>
                <a:spcPts val="0"/>
              </a:spcAft>
              <a:defRPr/>
            </a:pPr>
            <a:r>
              <a:rPr lang="en-US" sz="1300" dirty="0" smtClean="0"/>
              <a:t>Know that their voices and opinions are acknowledged and valued</a:t>
            </a:r>
          </a:p>
          <a:p>
            <a:pPr eaLnBrk="1" fontAlgn="auto" hangingPunct="1">
              <a:spcBef>
                <a:spcPts val="0"/>
              </a:spcBef>
              <a:spcAft>
                <a:spcPts val="0"/>
              </a:spcAft>
              <a:defRPr/>
            </a:pPr>
            <a:r>
              <a:rPr lang="en-US" sz="1300" dirty="0" smtClean="0"/>
              <a:t>Experience an increasing sense of competence as they grow in awareness of their gifts and talents</a:t>
            </a:r>
          </a:p>
          <a:p>
            <a:pPr eaLnBrk="1" fontAlgn="auto" hangingPunct="1">
              <a:spcBef>
                <a:spcPts val="0"/>
              </a:spcBef>
              <a:spcAft>
                <a:spcPts val="0"/>
              </a:spcAft>
              <a:defRPr/>
            </a:pPr>
            <a:r>
              <a:rPr lang="en-US" sz="1300" dirty="0" smtClean="0"/>
              <a:t>Know they contribute something unique, as they learn from each other.</a:t>
            </a:r>
          </a:p>
          <a:p>
            <a:pPr eaLnBrk="1" fontAlgn="auto" hangingPunct="1">
              <a:spcBef>
                <a:spcPts val="0"/>
              </a:spcBef>
              <a:spcAft>
                <a:spcPts val="0"/>
              </a:spcAft>
              <a:defRPr/>
            </a:pPr>
            <a:endParaRPr lang="en-US" sz="1300" dirty="0" smtClean="0"/>
          </a:p>
          <a:p>
            <a:pPr eaLnBrk="1" fontAlgn="auto" hangingPunct="1">
              <a:spcBef>
                <a:spcPts val="0"/>
              </a:spcBef>
              <a:spcAft>
                <a:spcPts val="0"/>
              </a:spcAft>
              <a:defRPr/>
            </a:pPr>
            <a:r>
              <a:rPr lang="en-US" sz="1300" dirty="0" smtClean="0"/>
              <a:t>Joyce </a:t>
            </a:r>
            <a:r>
              <a:rPr lang="en-US" sz="1300" dirty="0" err="1" smtClean="0"/>
              <a:t>Eckes</a:t>
            </a:r>
            <a:r>
              <a:rPr lang="en-US" sz="1300" dirty="0" smtClean="0"/>
              <a:t> (2004) “I like to think about community as a verb.  It is honoring every voice, creating ways for being and learning together, reaching out with respect and care, displaying everyone’s work in the classroom, and nurturing each others’ gifts and talents.  It is creating fun and a sense of play, gathering and listening to each others’ questions, telling and listening to stories from significant moments in each other’s lives, celebrating the little things, sharing books, movies, experiences and gaining courage as we learn and grow together.  It is knowing that over time we are stronger for this and that we are not alone and that we are indeed part of something more and bigger than ourselves – something that makes living and learning a wondrous and beautiful miracle every day!”</a:t>
            </a:r>
          </a:p>
          <a:p>
            <a:pPr eaLnBrk="1" fontAlgn="auto" hangingPunct="1">
              <a:spcBef>
                <a:spcPts val="0"/>
              </a:spcBef>
              <a:spcAft>
                <a:spcPts val="0"/>
              </a:spcAft>
              <a:defRPr/>
            </a:pPr>
            <a:endParaRPr lang="en-US" dirty="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909A5F-32DF-4076-95E2-D2D692D48D9C}" type="slidenum">
              <a:rPr lang="en-US" smtClean="0"/>
              <a:pPr fontAlgn="base">
                <a:spcBef>
                  <a:spcPct val="0"/>
                </a:spcBef>
                <a:spcAft>
                  <a:spcPct val="0"/>
                </a:spcAft>
                <a:defRPr/>
              </a:pPr>
              <a:t>24</a:t>
            </a:fld>
            <a:endParaRPr lang="en-US" smtClean="0"/>
          </a:p>
        </p:txBody>
      </p:sp>
    </p:spTree>
    <p:extLst>
      <p:ext uri="{BB962C8B-B14F-4D97-AF65-F5344CB8AC3E}">
        <p14:creationId xmlns:p14="http://schemas.microsoft.com/office/powerpoint/2010/main" val="2142200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82378D-3BC1-43B4-8A6D-8C07099A7CA6}" type="slidenum">
              <a:rPr lang="en-US" smtClean="0"/>
              <a:pPr fontAlgn="base">
                <a:spcBef>
                  <a:spcPct val="0"/>
                </a:spcBef>
                <a:spcAft>
                  <a:spcPct val="0"/>
                </a:spcAft>
                <a:defRPr/>
              </a:pPr>
              <a:t>25</a:t>
            </a:fld>
            <a:endParaRPr lang="en-US" smtClean="0"/>
          </a:p>
        </p:txBody>
      </p:sp>
    </p:spTree>
    <p:extLst>
      <p:ext uri="{BB962C8B-B14F-4D97-AF65-F5344CB8AC3E}">
        <p14:creationId xmlns:p14="http://schemas.microsoft.com/office/powerpoint/2010/main" val="1666749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608202-19C6-401F-8D8A-9D8B20D5E7C3}" type="slidenum">
              <a:rPr lang="en-US" smtClean="0"/>
              <a:pPr fontAlgn="base">
                <a:spcBef>
                  <a:spcPct val="0"/>
                </a:spcBef>
                <a:spcAft>
                  <a:spcPct val="0"/>
                </a:spcAft>
                <a:defRPr/>
              </a:pPr>
              <a:t>3</a:t>
            </a:fld>
            <a:endParaRPr lang="en-US" smtClean="0"/>
          </a:p>
        </p:txBody>
      </p:sp>
    </p:spTree>
    <p:extLst>
      <p:ext uri="{BB962C8B-B14F-4D97-AF65-F5344CB8AC3E}">
        <p14:creationId xmlns:p14="http://schemas.microsoft.com/office/powerpoint/2010/main" val="2071376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E202F0-2B4C-49BC-B54F-A51F3FD65B2D}" type="slidenum">
              <a:rPr lang="en-US" smtClean="0"/>
              <a:pPr fontAlgn="base">
                <a:spcBef>
                  <a:spcPct val="0"/>
                </a:spcBef>
                <a:spcAft>
                  <a:spcPct val="0"/>
                </a:spcAft>
                <a:defRPr/>
              </a:pPr>
              <a:t>4</a:t>
            </a:fld>
            <a:endParaRPr lang="en-US" smtClean="0"/>
          </a:p>
        </p:txBody>
      </p:sp>
    </p:spTree>
    <p:extLst>
      <p:ext uri="{BB962C8B-B14F-4D97-AF65-F5344CB8AC3E}">
        <p14:creationId xmlns:p14="http://schemas.microsoft.com/office/powerpoint/2010/main" val="1806814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eaLnBrk="1" fontAlgn="auto" hangingPunct="1">
              <a:spcBef>
                <a:spcPts val="0"/>
              </a:spcBef>
              <a:spcAft>
                <a:spcPts val="0"/>
              </a:spcAft>
              <a:defRPr/>
            </a:pPr>
            <a:r>
              <a:rPr lang="en-US" sz="1300" dirty="0" smtClean="0"/>
              <a:t>Many AHG Troops are already successfully including girls with special needs into their Troop meetings and activities.</a:t>
            </a:r>
          </a:p>
          <a:p>
            <a:pPr eaLnBrk="1" fontAlgn="auto" hangingPunct="1">
              <a:spcBef>
                <a:spcPts val="0"/>
              </a:spcBef>
              <a:spcAft>
                <a:spcPts val="0"/>
              </a:spcAft>
              <a:defRPr/>
            </a:pPr>
            <a:endParaRPr lang="en-US" sz="1300" dirty="0" smtClean="0"/>
          </a:p>
          <a:p>
            <a:pPr eaLnBrk="1" fontAlgn="auto" hangingPunct="1">
              <a:spcBef>
                <a:spcPts val="0"/>
              </a:spcBef>
              <a:spcAft>
                <a:spcPts val="0"/>
              </a:spcAft>
              <a:defRPr/>
            </a:pPr>
            <a:r>
              <a:rPr lang="en-US" sz="1300" dirty="0" smtClean="0"/>
              <a:t>A Troop Leader from Ohio says, “</a:t>
            </a:r>
            <a:r>
              <a:rPr lang="en-US" sz="1300" i="1" dirty="0" smtClean="0"/>
              <a:t>One of our Explorers has </a:t>
            </a:r>
            <a:r>
              <a:rPr lang="en-US" sz="1300" i="1" dirty="0" err="1" smtClean="0"/>
              <a:t>Asperger</a:t>
            </a:r>
            <a:r>
              <a:rPr lang="en-US" sz="1300" i="1" dirty="0" smtClean="0"/>
              <a:t> </a:t>
            </a:r>
            <a:r>
              <a:rPr lang="en-US" sz="1300" i="1" dirty="0" err="1" smtClean="0"/>
              <a:t>Syndrom</a:t>
            </a:r>
            <a:r>
              <a:rPr lang="en-US" sz="1300" i="1" dirty="0" smtClean="0"/>
              <a:t> and fits in fine.  She learns by doing and her mom has found the badge work to really assist her with schooling.  They are a home school family.  She has been a member for three years now and has really come out of her shell, especially with doing things in front of the group.</a:t>
            </a:r>
          </a:p>
          <a:p>
            <a:pPr eaLnBrk="1" fontAlgn="auto" hangingPunct="1">
              <a:spcBef>
                <a:spcPts val="0"/>
              </a:spcBef>
              <a:spcAft>
                <a:spcPts val="0"/>
              </a:spcAft>
              <a:defRPr/>
            </a:pPr>
            <a:endParaRPr lang="en-US" sz="1300" dirty="0" smtClean="0"/>
          </a:p>
          <a:p>
            <a:pPr eaLnBrk="1" fontAlgn="auto" hangingPunct="1">
              <a:spcBef>
                <a:spcPts val="0"/>
              </a:spcBef>
              <a:spcAft>
                <a:spcPts val="0"/>
              </a:spcAft>
              <a:defRPr/>
            </a:pPr>
            <a:r>
              <a:rPr lang="en-US" sz="1300" i="1" dirty="0" smtClean="0"/>
              <a:t>We have another that has severe challenges due to Spinal Muscular Atrophy (SMA). Emma has been a member of our Troop for the past three years too.  She began as a Pathfinder.  Due to SMA, her mom or aunt attends the meeting with her.  Emma uses a wheelchair and has no motor function of her body.  She has a feeding tube and while she can speak, she is hard to understand.  In addition, SMA causes her to have a severely low immune system.  She only attends meetings in the early fall and late spring.  She completes badge work at home with her mom.   She can not risk being around groups of people during the flu season.  The common cold, if caught, can send her or her brother (He also has SMA) to go to the hospital for weeks.  </a:t>
            </a:r>
          </a:p>
          <a:p>
            <a:pPr eaLnBrk="1" fontAlgn="auto" hangingPunct="1">
              <a:spcBef>
                <a:spcPts val="0"/>
              </a:spcBef>
              <a:spcAft>
                <a:spcPts val="0"/>
              </a:spcAft>
              <a:defRPr/>
            </a:pPr>
            <a:endParaRPr lang="en-US" sz="1300" i="1" dirty="0" smtClean="0"/>
          </a:p>
          <a:p>
            <a:pPr eaLnBrk="1" fontAlgn="auto" hangingPunct="1">
              <a:spcBef>
                <a:spcPts val="0"/>
              </a:spcBef>
              <a:spcAft>
                <a:spcPts val="0"/>
              </a:spcAft>
              <a:defRPr/>
            </a:pPr>
            <a:r>
              <a:rPr lang="en-US" sz="1300" i="1" dirty="0" smtClean="0"/>
              <a:t>Our Troop has accommodated this family by making sure our meeting area is handicap accessible and wheelchair friendly.  The church where we meet has an area that does not accommodate wheelchairs due to stairs, so we switch the meeting areas around when Emma attends.  Emma and her mom or dad have attended </a:t>
            </a:r>
            <a:r>
              <a:rPr lang="en-US" sz="1300" i="1" dirty="0" err="1" smtClean="0"/>
              <a:t>Camporee</a:t>
            </a:r>
            <a:r>
              <a:rPr lang="en-US" sz="1300" i="1" dirty="0" smtClean="0"/>
              <a:t> and a few years ago a Troop campout (They came for the day.)  They are the most gracious and giving people I have ever met.  They are a true inspiration to our Troop families.</a:t>
            </a:r>
          </a:p>
          <a:p>
            <a:pPr eaLnBrk="1" fontAlgn="auto" hangingPunct="1">
              <a:spcBef>
                <a:spcPts val="0"/>
              </a:spcBef>
              <a:spcAft>
                <a:spcPts val="0"/>
              </a:spcAft>
              <a:defRPr/>
            </a:pPr>
            <a:endParaRPr lang="en-US" sz="1300" i="1" dirty="0" smtClean="0"/>
          </a:p>
          <a:p>
            <a:pPr eaLnBrk="1" fontAlgn="auto" hangingPunct="1">
              <a:spcBef>
                <a:spcPts val="0"/>
              </a:spcBef>
              <a:spcAft>
                <a:spcPts val="0"/>
              </a:spcAft>
              <a:defRPr/>
            </a:pPr>
            <a:r>
              <a:rPr lang="en-US" sz="1300" i="1" dirty="0" smtClean="0"/>
              <a:t>In the winter our girls had a special service day just for Emma.  They made Christmas card ornaments and sent a video to her of the girls singing carols.  A parent dropped it by the family’s home to wish them a Merry Christmas.  The year before, all of the girls were asked to make Valentine Cards and mail them to Emma and her brother Nick.  (We know how kids love getting things in the mail and new that her brother would like them too.)  Our girls/families know of Emma’s immune deficiencies and are very careful to keep their hands clean, sneeze w/cover, etc when she is in attendance.”</a:t>
            </a:r>
          </a:p>
          <a:p>
            <a:pPr eaLnBrk="1" fontAlgn="auto" hangingPunct="1">
              <a:spcBef>
                <a:spcPts val="0"/>
              </a:spcBef>
              <a:spcAft>
                <a:spcPts val="0"/>
              </a:spcAft>
              <a:defRPr/>
            </a:pPr>
            <a:endParaRPr lang="en-US" sz="1300" dirty="0" smtClean="0"/>
          </a:p>
          <a:p>
            <a:pPr eaLnBrk="1" fontAlgn="auto" hangingPunct="1">
              <a:spcBef>
                <a:spcPts val="0"/>
              </a:spcBef>
              <a:spcAft>
                <a:spcPts val="0"/>
              </a:spcAft>
              <a:defRPr/>
            </a:pPr>
            <a:r>
              <a:rPr lang="en-US" sz="1300" dirty="0" smtClean="0"/>
              <a:t>What is SMA:  </a:t>
            </a:r>
            <a:r>
              <a:rPr lang="en-US" sz="1300" u="sng" dirty="0" smtClean="0">
                <a:hlinkClick r:id="rId3"/>
              </a:rPr>
              <a:t>http://www.fsma.org/FSMACommunity/understandingsma/WhatIsSMA/</a:t>
            </a:r>
            <a:endParaRPr lang="en-US" sz="1300" dirty="0" smtClean="0"/>
          </a:p>
          <a:p>
            <a:pPr eaLnBrk="1" fontAlgn="auto" hangingPunct="1">
              <a:spcBef>
                <a:spcPts val="0"/>
              </a:spcBef>
              <a:spcAft>
                <a:spcPts val="0"/>
              </a:spcAft>
              <a:defRPr/>
            </a:pPr>
            <a:endParaRPr lang="en-US" dirty="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F77B4A-E426-4947-922F-9C6142DC7370}"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843798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defTabSz="966612" eaLnBrk="1" fontAlgn="auto" hangingPunct="1">
              <a:spcBef>
                <a:spcPts val="0"/>
              </a:spcBef>
              <a:spcAft>
                <a:spcPts val="0"/>
              </a:spcAft>
              <a:defRPr/>
            </a:pPr>
            <a:r>
              <a:rPr lang="en-US" sz="1300" dirty="0" smtClean="0"/>
              <a:t>It is important that the Troop is not only about badge/level award success.  Troops should be places to build and practice community as the Body of Christ.</a:t>
            </a:r>
          </a:p>
          <a:p>
            <a:pPr defTabSz="966612" eaLnBrk="1" fontAlgn="auto" hangingPunct="1">
              <a:spcBef>
                <a:spcPts val="0"/>
              </a:spcBef>
              <a:spcAft>
                <a:spcPts val="0"/>
              </a:spcAft>
              <a:defRPr/>
            </a:pPr>
            <a:endParaRPr lang="en-US" sz="1300" dirty="0" smtClean="0"/>
          </a:p>
          <a:p>
            <a:pPr defTabSz="966612" eaLnBrk="1" fontAlgn="auto" hangingPunct="1">
              <a:spcBef>
                <a:spcPts val="0"/>
              </a:spcBef>
              <a:spcAft>
                <a:spcPts val="0"/>
              </a:spcAft>
              <a:defRPr/>
            </a:pPr>
            <a:r>
              <a:rPr lang="en-US" sz="1300" dirty="0" smtClean="0"/>
              <a:t>Dr. Richard Lavoie (1989) in </a:t>
            </a:r>
            <a:r>
              <a:rPr lang="en-US" sz="1300" i="1" dirty="0" smtClean="0"/>
              <a:t>How Difficult Can This Be </a:t>
            </a:r>
            <a:r>
              <a:rPr lang="en-US" sz="1300" dirty="0" smtClean="0"/>
              <a:t>suggest that treating children “fairly” does not mean treating them “equally.”  Treating children fairly means giving each child what he or she needs.</a:t>
            </a:r>
          </a:p>
          <a:p>
            <a:pPr defTabSz="966612" eaLnBrk="1" fontAlgn="auto" hangingPunct="1">
              <a:spcBef>
                <a:spcPts val="0"/>
              </a:spcBef>
              <a:spcAft>
                <a:spcPts val="0"/>
              </a:spcAft>
              <a:defRPr/>
            </a:pPr>
            <a:endParaRPr lang="en-US" sz="1300" dirty="0" smtClean="0"/>
          </a:p>
          <a:p>
            <a:pPr eaLnBrk="1" fontAlgn="auto" hangingPunct="1">
              <a:spcBef>
                <a:spcPts val="0"/>
              </a:spcBef>
              <a:spcAft>
                <a:spcPts val="0"/>
              </a:spcAft>
              <a:defRPr/>
            </a:pPr>
            <a:r>
              <a:rPr lang="en-US" sz="1300" dirty="0" smtClean="0"/>
              <a:t>It is important that we see all people as individuals with individual strengths and needs v. weaknesses/limitations.</a:t>
            </a:r>
          </a:p>
          <a:p>
            <a:pPr eaLnBrk="1" fontAlgn="auto" hangingPunct="1">
              <a:spcBef>
                <a:spcPts val="0"/>
              </a:spcBef>
              <a:spcAft>
                <a:spcPts val="0"/>
              </a:spcAft>
              <a:defRPr/>
            </a:pPr>
            <a:endParaRPr lang="en-US" sz="1300" dirty="0" smtClean="0"/>
          </a:p>
          <a:p>
            <a:pPr eaLnBrk="1" fontAlgn="auto" hangingPunct="1">
              <a:spcBef>
                <a:spcPts val="0"/>
              </a:spcBef>
              <a:spcAft>
                <a:spcPts val="0"/>
              </a:spcAft>
              <a:defRPr/>
            </a:pPr>
            <a:r>
              <a:rPr lang="en-US" sz="1300" dirty="0" smtClean="0"/>
              <a:t>Think, see and say “People First” – this is not about being Politically Correct, but about seeing as Jesus sees.  Jesus sees each of us as one of God’s great creations.  </a:t>
            </a:r>
          </a:p>
          <a:p>
            <a:pPr eaLnBrk="1" fontAlgn="auto" hangingPunct="1">
              <a:spcBef>
                <a:spcPts val="0"/>
              </a:spcBef>
              <a:spcAft>
                <a:spcPts val="0"/>
              </a:spcAft>
              <a:defRPr/>
            </a:pPr>
            <a:endParaRPr lang="en-US" sz="1300" dirty="0" smtClean="0"/>
          </a:p>
          <a:p>
            <a:pPr eaLnBrk="1" fontAlgn="auto" hangingPunct="1">
              <a:spcBef>
                <a:spcPts val="0"/>
              </a:spcBef>
              <a:spcAft>
                <a:spcPts val="0"/>
              </a:spcAft>
              <a:defRPr/>
            </a:pPr>
            <a:r>
              <a:rPr lang="en-US" sz="1300" dirty="0" smtClean="0"/>
              <a:t>Our behavior is influenced by our values and our attitudes.  Our language indicates our values and attitudes.  When we can start seeing people with disabilities as people first, more like us than unlike us, we stop letting labels dictate our beliefs an our actions, we can create the kind of community Christ had in mind when He said, “Let the little children come to me, and do not hinder them.”  Luke 18:16</a:t>
            </a:r>
          </a:p>
          <a:p>
            <a:pPr eaLnBrk="1" fontAlgn="auto" hangingPunct="1">
              <a:spcBef>
                <a:spcPts val="0"/>
              </a:spcBef>
              <a:spcAft>
                <a:spcPts val="0"/>
              </a:spcAft>
              <a:defRPr/>
            </a:pPr>
            <a:endParaRPr lang="en-US" sz="1300" dirty="0" smtClean="0"/>
          </a:p>
          <a:p>
            <a:pPr eaLnBrk="1" fontAlgn="auto" hangingPunct="1">
              <a:spcBef>
                <a:spcPts val="0"/>
              </a:spcBef>
              <a:spcAft>
                <a:spcPts val="0"/>
              </a:spcAft>
              <a:defRPr/>
            </a:pPr>
            <a:r>
              <a:rPr lang="en-US" sz="1300" dirty="0" smtClean="0"/>
              <a:t>It is important that as we prepare ourselves to serve families of girls with special needs that we practice some self reflection.  What are my biases?  What do I truly think about disabilities?  What labels do I let control my viewpoint?  Once you have recognized any biases, prayer over these biases, asking God to replace them with his vision.</a:t>
            </a:r>
          </a:p>
          <a:p>
            <a:pPr defTabSz="966612" eaLnBrk="1" fontAlgn="auto" hangingPunct="1">
              <a:spcBef>
                <a:spcPts val="0"/>
              </a:spcBef>
              <a:spcAft>
                <a:spcPts val="0"/>
              </a:spcAft>
              <a:defRPr/>
            </a:pPr>
            <a:r>
              <a:rPr lang="en-US" sz="1300" dirty="0" smtClean="0"/>
              <a:t>Galatians 6:2, 9-10</a:t>
            </a:r>
          </a:p>
          <a:p>
            <a:pPr defTabSz="966612" eaLnBrk="1" fontAlgn="auto" hangingPunct="1">
              <a:spcBef>
                <a:spcPts val="0"/>
              </a:spcBef>
              <a:spcAft>
                <a:spcPts val="0"/>
              </a:spcAft>
              <a:defRPr/>
            </a:pPr>
            <a:endParaRPr lang="en-US" sz="1300" dirty="0" smtClean="0"/>
          </a:p>
          <a:p>
            <a:pPr defTabSz="966612" eaLnBrk="1" fontAlgn="auto" hangingPunct="1">
              <a:spcBef>
                <a:spcPts val="0"/>
              </a:spcBef>
              <a:spcAft>
                <a:spcPts val="0"/>
              </a:spcAft>
              <a:defRPr/>
            </a:pPr>
            <a:endParaRPr lang="en-US" sz="1300" dirty="0" smtClean="0"/>
          </a:p>
          <a:p>
            <a:pPr defTabSz="966612" eaLnBrk="1" fontAlgn="auto" hangingPunct="1">
              <a:spcBef>
                <a:spcPts val="0"/>
              </a:spcBef>
              <a:spcAft>
                <a:spcPts val="0"/>
              </a:spcAft>
              <a:defRPr/>
            </a:pPr>
            <a:r>
              <a:rPr lang="en-US" sz="1300" dirty="0" smtClean="0"/>
              <a:t>Mark 2:1-5  When Jesus saw the paralyzed man, He didn’t see his disability first.  He saw a person for whom there was a plan of salvation, Jesus wanted this man to know that he was a child of God.  Jesus looked into the man’s heart, not at his body.</a:t>
            </a:r>
          </a:p>
          <a:p>
            <a:pPr defTabSz="966612" eaLnBrk="1" fontAlgn="auto" hangingPunct="1">
              <a:spcBef>
                <a:spcPts val="0"/>
              </a:spcBef>
              <a:spcAft>
                <a:spcPts val="0"/>
              </a:spcAft>
              <a:defRPr/>
            </a:pPr>
            <a:endParaRPr lang="en-US" sz="1300" dirty="0" smtClean="0"/>
          </a:p>
          <a:p>
            <a:pPr defTabSz="966612" eaLnBrk="1" fontAlgn="auto" hangingPunct="1">
              <a:spcBef>
                <a:spcPts val="0"/>
              </a:spcBef>
              <a:spcAft>
                <a:spcPts val="0"/>
              </a:spcAft>
              <a:defRPr/>
            </a:pPr>
            <a:r>
              <a:rPr lang="en-US" sz="1300" dirty="0" smtClean="0"/>
              <a:t>Time invested in careful planning will pay off in a more productive and enjoyable experience for everyone.  Collaborative planning is especially important.  All team members need to participate in the planning process in order for it to be successful.  This is also an important time to practice careful selection of volunteers.  </a:t>
            </a:r>
          </a:p>
          <a:p>
            <a:pPr eaLnBrk="1" fontAlgn="auto" hangingPunct="1">
              <a:spcBef>
                <a:spcPts val="0"/>
              </a:spcBef>
              <a:spcAft>
                <a:spcPts val="0"/>
              </a:spcAft>
              <a:defRPr/>
            </a:pPr>
            <a:endParaRPr lang="en-US" dirty="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5F1C3A-288D-4C36-9629-DEA4839FAEFE}" type="slidenum">
              <a:rPr lang="en-US" smtClean="0"/>
              <a:pPr fontAlgn="base">
                <a:spcBef>
                  <a:spcPct val="0"/>
                </a:spcBef>
                <a:spcAft>
                  <a:spcPct val="0"/>
                </a:spcAft>
                <a:defRPr/>
              </a:pPr>
              <a:t>6</a:t>
            </a:fld>
            <a:endParaRPr lang="en-US" smtClean="0"/>
          </a:p>
        </p:txBody>
      </p:sp>
    </p:spTree>
    <p:extLst>
      <p:ext uri="{BB962C8B-B14F-4D97-AF65-F5344CB8AC3E}">
        <p14:creationId xmlns:p14="http://schemas.microsoft.com/office/powerpoint/2010/main" val="370290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Located on Leader Website – the Interview Sheet provides a number of questions to ask parents to ensure that Troop leadership understands the needs of the girl and family.  You may need to add additional questions for you specific situation, just remember to be sensitive when asking any questions.</a:t>
            </a:r>
          </a:p>
          <a:p>
            <a:pPr eaLnBrk="1" hangingPunct="1">
              <a:spcBef>
                <a:spcPct val="0"/>
              </a:spcBef>
            </a:pPr>
            <a:endParaRPr lang="en-US" altLang="en-US" smtClean="0"/>
          </a:p>
          <a:p>
            <a:pPr eaLnBrk="1" hangingPunct="1">
              <a:spcBef>
                <a:spcPct val="0"/>
              </a:spcBef>
            </a:pPr>
            <a:r>
              <a:rPr lang="en-US" altLang="en-US" smtClean="0"/>
              <a:t>Information should be kept confidential and only released to individuals whom the parents have agreed to share.  It will be important that all adults working with the girl understand her needs, so encourage parents to allow information to be shared with appropriate individuals</a:t>
            </a:r>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085271-06FE-411C-9184-A43297E27767}" type="slidenum">
              <a:rPr lang="en-US" smtClean="0"/>
              <a:pPr fontAlgn="base">
                <a:spcBef>
                  <a:spcPct val="0"/>
                </a:spcBef>
                <a:spcAft>
                  <a:spcPct val="0"/>
                </a:spcAft>
                <a:defRPr/>
              </a:pPr>
              <a:t>7</a:t>
            </a:fld>
            <a:endParaRPr lang="en-US" smtClean="0"/>
          </a:p>
        </p:txBody>
      </p:sp>
    </p:spTree>
    <p:extLst>
      <p:ext uri="{BB962C8B-B14F-4D97-AF65-F5344CB8AC3E}">
        <p14:creationId xmlns:p14="http://schemas.microsoft.com/office/powerpoint/2010/main" val="1691164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Wide range of involvement, feelings, etc.</a:t>
            </a:r>
          </a:p>
          <a:p>
            <a:pPr eaLnBrk="1" hangingPunct="1">
              <a:spcBef>
                <a:spcPct val="0"/>
              </a:spcBef>
            </a:pPr>
            <a:r>
              <a:rPr lang="en-US" altLang="en-US" smtClean="0"/>
              <a:t>* Be sensitive – don’t make assumptions, be respectful of their feelings</a:t>
            </a:r>
          </a:p>
          <a:p>
            <a:pPr eaLnBrk="1" hangingPunct="1">
              <a:spcBef>
                <a:spcPct val="0"/>
              </a:spcBef>
              <a:buFontTx/>
              <a:buChar char="•"/>
            </a:pPr>
            <a:r>
              <a:rPr lang="en-US" altLang="en-US" smtClean="0"/>
              <a:t>Learn from parents – they are the experts on their children; ask questions</a:t>
            </a:r>
          </a:p>
          <a:p>
            <a:pPr eaLnBrk="1" hangingPunct="1">
              <a:spcBef>
                <a:spcPct val="0"/>
              </a:spcBef>
              <a:buFontTx/>
              <a:buChar char="•"/>
            </a:pPr>
            <a:r>
              <a:rPr lang="en-US" altLang="en-US" smtClean="0"/>
              <a:t>Help parents feel comfortable &amp; confident their daughter will be loved and cared for</a:t>
            </a:r>
          </a:p>
          <a:p>
            <a:pPr eaLnBrk="1" hangingPunct="1">
              <a:spcBef>
                <a:spcPct val="0"/>
              </a:spcBef>
              <a:buFontTx/>
              <a:buChar char="•"/>
            </a:pPr>
            <a:r>
              <a:rPr lang="en-US" altLang="en-US" smtClean="0"/>
              <a:t>Respite care – often much needed break</a:t>
            </a:r>
          </a:p>
          <a:p>
            <a:pPr eaLnBrk="1" hangingPunct="1">
              <a:spcBef>
                <a:spcPct val="0"/>
              </a:spcBef>
              <a:buFontTx/>
              <a:buChar char="•"/>
            </a:pPr>
            <a:endParaRPr lang="en-US" altLang="en-US" smtClean="0"/>
          </a:p>
          <a:p>
            <a:pPr eaLnBrk="1" hangingPunct="1">
              <a:spcBef>
                <a:spcPct val="0"/>
              </a:spcBef>
            </a:pPr>
            <a:r>
              <a:rPr lang="en-US" altLang="en-US" smtClean="0"/>
              <a:t>Siblings –</a:t>
            </a:r>
          </a:p>
          <a:p>
            <a:pPr eaLnBrk="1" hangingPunct="1">
              <a:spcBef>
                <a:spcPct val="0"/>
              </a:spcBef>
            </a:pPr>
            <a:r>
              <a:rPr lang="en-US" altLang="en-US" smtClean="0"/>
              <a:t>Also a wide range - </a:t>
            </a:r>
          </a:p>
          <a:p>
            <a:pPr eaLnBrk="1" hangingPunct="1">
              <a:spcBef>
                <a:spcPct val="0"/>
              </a:spcBef>
              <a:buFontTx/>
              <a:buChar char="•"/>
            </a:pPr>
            <a:r>
              <a:rPr lang="en-US" altLang="en-US" smtClean="0"/>
              <a:t>May need respite care too – allow them to be their own person</a:t>
            </a:r>
          </a:p>
          <a:p>
            <a:pPr eaLnBrk="1" hangingPunct="1">
              <a:spcBef>
                <a:spcPct val="0"/>
              </a:spcBef>
              <a:buFontTx/>
              <a:buChar char="•"/>
            </a:pPr>
            <a:r>
              <a:rPr lang="en-US" altLang="en-US" smtClean="0"/>
              <a:t>Be respectful of feelings</a:t>
            </a:r>
          </a:p>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9C086F-6767-49D0-8E75-4AF498F2DE15}" type="slidenum">
              <a:rPr lang="en-US" smtClean="0"/>
              <a:pPr fontAlgn="base">
                <a:spcBef>
                  <a:spcPct val="0"/>
                </a:spcBef>
                <a:spcAft>
                  <a:spcPct val="0"/>
                </a:spcAft>
                <a:defRPr/>
              </a:pPr>
              <a:t>8</a:t>
            </a:fld>
            <a:endParaRPr lang="en-US" smtClean="0"/>
          </a:p>
        </p:txBody>
      </p:sp>
    </p:spTree>
    <p:extLst>
      <p:ext uri="{BB962C8B-B14F-4D97-AF65-F5344CB8AC3E}">
        <p14:creationId xmlns:p14="http://schemas.microsoft.com/office/powerpoint/2010/main" val="1539763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300" smtClean="0"/>
              <a:t>It is very important to acclimate/educate the other girls in your Troop to your new Troop member. </a:t>
            </a:r>
          </a:p>
          <a:p>
            <a:pPr eaLnBrk="1" hangingPunct="1">
              <a:spcBef>
                <a:spcPct val="0"/>
              </a:spcBef>
            </a:pPr>
            <a:endParaRPr lang="en-US" altLang="en-US" sz="1300" smtClean="0"/>
          </a:p>
          <a:p>
            <a:pPr eaLnBrk="1" hangingPunct="1">
              <a:spcBef>
                <a:spcPct val="0"/>
              </a:spcBef>
            </a:pPr>
            <a:r>
              <a:rPr lang="en-US" altLang="en-US" sz="1300" smtClean="0"/>
              <a:t>Information – </a:t>
            </a:r>
          </a:p>
          <a:p>
            <a:pPr eaLnBrk="1" hangingPunct="1">
              <a:spcBef>
                <a:spcPct val="0"/>
              </a:spcBef>
            </a:pPr>
            <a:r>
              <a:rPr lang="en-US" altLang="en-US" sz="1300" smtClean="0"/>
              <a:t>It is best to educate the girls in your Troop about the special need.  Be sure to be age-appropriate when sharing information.</a:t>
            </a:r>
          </a:p>
          <a:p>
            <a:pPr eaLnBrk="1" hangingPunct="1">
              <a:spcBef>
                <a:spcPct val="0"/>
              </a:spcBef>
            </a:pPr>
            <a:r>
              <a:rPr lang="en-US" altLang="en-US" sz="1300" smtClean="0"/>
              <a:t>You will need to have parental consent to share information about the girl and her special need.  If the girl and/or parents are willing to be the ones to share the information, this is the best scenario.</a:t>
            </a:r>
          </a:p>
          <a:p>
            <a:pPr eaLnBrk="1" hangingPunct="1">
              <a:spcBef>
                <a:spcPct val="0"/>
              </a:spcBef>
            </a:pPr>
            <a:r>
              <a:rPr lang="en-US" altLang="en-US" sz="1300" smtClean="0"/>
              <a:t>There may also be a variety of community resources that specialize in disability awareness.  Invite groups such as Joni and Friends to come in and share a disability awareness program with your girls.</a:t>
            </a:r>
          </a:p>
          <a:p>
            <a:pPr eaLnBrk="1" hangingPunct="1">
              <a:spcBef>
                <a:spcPct val="0"/>
              </a:spcBef>
            </a:pPr>
            <a:r>
              <a:rPr lang="en-US" altLang="en-US" sz="1300" smtClean="0"/>
              <a:t> </a:t>
            </a:r>
          </a:p>
          <a:p>
            <a:pPr eaLnBrk="1" hangingPunct="1">
              <a:spcBef>
                <a:spcPct val="0"/>
              </a:spcBef>
            </a:pPr>
            <a:r>
              <a:rPr lang="en-US" altLang="en-US" smtClean="0"/>
              <a:t>It may also be helpful to send a letter to parents informing them of any specifics that will help their child understand and welcome her new Troop mate.  Again, you will need the consent of the parents to disclose info about their daughter.  A sample letter is available on Leader Site.</a:t>
            </a:r>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451220-676F-479D-9166-2ED61F72CA1F}" type="slidenum">
              <a:rPr lang="en-US" smtClean="0"/>
              <a:pPr fontAlgn="base">
                <a:spcBef>
                  <a:spcPct val="0"/>
                </a:spcBef>
                <a:spcAft>
                  <a:spcPct val="0"/>
                </a:spcAft>
                <a:defRPr/>
              </a:pPr>
              <a:t>9</a:t>
            </a:fld>
            <a:endParaRPr lang="en-US" smtClean="0"/>
          </a:p>
        </p:txBody>
      </p:sp>
    </p:spTree>
    <p:extLst>
      <p:ext uri="{BB962C8B-B14F-4D97-AF65-F5344CB8AC3E}">
        <p14:creationId xmlns:p14="http://schemas.microsoft.com/office/powerpoint/2010/main" val="1430936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EF69478-AA7C-47D4-B6DB-C2811E867242}" type="datetimeFigureOut">
              <a:rPr lang="en-US"/>
              <a:pPr>
                <a:defRPr/>
              </a:pPr>
              <a:t>7/13/2016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641FB3-B3F8-4DD3-B42D-A35EB53CA626}" type="slidenum">
              <a:rPr lang="en-US"/>
              <a:pPr>
                <a:defRPr/>
              </a:pPr>
              <a:t>‹#›</a:t>
            </a:fld>
            <a:endParaRPr lang="en-US"/>
          </a:p>
        </p:txBody>
      </p:sp>
    </p:spTree>
    <p:extLst>
      <p:ext uri="{BB962C8B-B14F-4D97-AF65-F5344CB8AC3E}">
        <p14:creationId xmlns:p14="http://schemas.microsoft.com/office/powerpoint/2010/main" val="2843405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D74974-D4BB-4240-9ED6-175206E48DFA}" type="datetimeFigureOut">
              <a:rPr lang="en-US"/>
              <a:pPr>
                <a:defRPr/>
              </a:pPr>
              <a:t>7/13/2016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2584C5-A584-42E8-A8BD-7E7F02AB8532}" type="slidenum">
              <a:rPr lang="en-US"/>
              <a:pPr>
                <a:defRPr/>
              </a:pPr>
              <a:t>‹#›</a:t>
            </a:fld>
            <a:endParaRPr lang="en-US"/>
          </a:p>
        </p:txBody>
      </p:sp>
    </p:spTree>
    <p:extLst>
      <p:ext uri="{BB962C8B-B14F-4D97-AF65-F5344CB8AC3E}">
        <p14:creationId xmlns:p14="http://schemas.microsoft.com/office/powerpoint/2010/main" val="2686963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0D5E7C-157E-4EE4-A51F-03833BA4C405}" type="datetimeFigureOut">
              <a:rPr lang="en-US"/>
              <a:pPr>
                <a:defRPr/>
              </a:pPr>
              <a:t>7/13/2016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76048B-E5C3-49F0-B7F1-B011AF318E97}" type="slidenum">
              <a:rPr lang="en-US"/>
              <a:pPr>
                <a:defRPr/>
              </a:pPr>
              <a:t>‹#›</a:t>
            </a:fld>
            <a:endParaRPr lang="en-US"/>
          </a:p>
        </p:txBody>
      </p:sp>
    </p:spTree>
    <p:extLst>
      <p:ext uri="{BB962C8B-B14F-4D97-AF65-F5344CB8AC3E}">
        <p14:creationId xmlns:p14="http://schemas.microsoft.com/office/powerpoint/2010/main" val="1524216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85F45C4-E47B-4151-AE56-A9F83D67882B}" type="datetimeFigureOut">
              <a:rPr lang="en-US"/>
              <a:pPr>
                <a:defRPr/>
              </a:pPr>
              <a:t>7/13/2016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0E700E-D58E-4F64-AEEE-C56E3824BBB6}" type="slidenum">
              <a:rPr lang="en-US"/>
              <a:pPr>
                <a:defRPr/>
              </a:pPr>
              <a:t>‹#›</a:t>
            </a:fld>
            <a:endParaRPr lang="en-US"/>
          </a:p>
        </p:txBody>
      </p:sp>
    </p:spTree>
    <p:extLst>
      <p:ext uri="{BB962C8B-B14F-4D97-AF65-F5344CB8AC3E}">
        <p14:creationId xmlns:p14="http://schemas.microsoft.com/office/powerpoint/2010/main" val="1407150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41B35BD-77C6-4A2F-B38E-99B1C5D3AB6B}" type="datetimeFigureOut">
              <a:rPr lang="en-US"/>
              <a:pPr>
                <a:defRPr/>
              </a:pPr>
              <a:t>7/13/2016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43EF70-3D83-44B3-B6D0-F4952E223B89}" type="slidenum">
              <a:rPr lang="en-US"/>
              <a:pPr>
                <a:defRPr/>
              </a:pPr>
              <a:t>‹#›</a:t>
            </a:fld>
            <a:endParaRPr lang="en-US"/>
          </a:p>
        </p:txBody>
      </p:sp>
    </p:spTree>
    <p:extLst>
      <p:ext uri="{BB962C8B-B14F-4D97-AF65-F5344CB8AC3E}">
        <p14:creationId xmlns:p14="http://schemas.microsoft.com/office/powerpoint/2010/main" val="320881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00929FD-4526-4E2D-B8DD-B1A8CCC0ACD8}" type="datetimeFigureOut">
              <a:rPr lang="en-US"/>
              <a:pPr>
                <a:defRPr/>
              </a:pPr>
              <a:t>7/13/2016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733983-AA4F-4A42-BCC5-71C23BE8A07E}" type="slidenum">
              <a:rPr lang="en-US"/>
              <a:pPr>
                <a:defRPr/>
              </a:pPr>
              <a:t>‹#›</a:t>
            </a:fld>
            <a:endParaRPr lang="en-US"/>
          </a:p>
        </p:txBody>
      </p:sp>
    </p:spTree>
    <p:extLst>
      <p:ext uri="{BB962C8B-B14F-4D97-AF65-F5344CB8AC3E}">
        <p14:creationId xmlns:p14="http://schemas.microsoft.com/office/powerpoint/2010/main" val="3656244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1A4CC64-24EA-4B79-BF12-41BBBA027AE5}" type="datetimeFigureOut">
              <a:rPr lang="en-US"/>
              <a:pPr>
                <a:defRPr/>
              </a:pPr>
              <a:t>7/13/2016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4A838B6-E3AA-453C-859A-8150C94C0788}" type="slidenum">
              <a:rPr lang="en-US"/>
              <a:pPr>
                <a:defRPr/>
              </a:pPr>
              <a:t>‹#›</a:t>
            </a:fld>
            <a:endParaRPr lang="en-US"/>
          </a:p>
        </p:txBody>
      </p:sp>
    </p:spTree>
    <p:extLst>
      <p:ext uri="{BB962C8B-B14F-4D97-AF65-F5344CB8AC3E}">
        <p14:creationId xmlns:p14="http://schemas.microsoft.com/office/powerpoint/2010/main" val="4082017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B9EAF65-FA29-471A-9863-B339E8B7017D}" type="datetimeFigureOut">
              <a:rPr lang="en-US"/>
              <a:pPr>
                <a:defRPr/>
              </a:pPr>
              <a:t>7/13/2016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6571A83-0732-46C8-87C1-603A43883756}" type="slidenum">
              <a:rPr lang="en-US"/>
              <a:pPr>
                <a:defRPr/>
              </a:pPr>
              <a:t>‹#›</a:t>
            </a:fld>
            <a:endParaRPr lang="en-US"/>
          </a:p>
        </p:txBody>
      </p:sp>
    </p:spTree>
    <p:extLst>
      <p:ext uri="{BB962C8B-B14F-4D97-AF65-F5344CB8AC3E}">
        <p14:creationId xmlns:p14="http://schemas.microsoft.com/office/powerpoint/2010/main" val="2075431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A9983E-C2DF-4C46-9439-08429662B577}" type="datetimeFigureOut">
              <a:rPr lang="en-US"/>
              <a:pPr>
                <a:defRPr/>
              </a:pPr>
              <a:t>7/13/2016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3F6B1D9-B836-4B9F-83B4-30853D69BEE7}" type="slidenum">
              <a:rPr lang="en-US"/>
              <a:pPr>
                <a:defRPr/>
              </a:pPr>
              <a:t>‹#›</a:t>
            </a:fld>
            <a:endParaRPr lang="en-US"/>
          </a:p>
        </p:txBody>
      </p:sp>
    </p:spTree>
    <p:extLst>
      <p:ext uri="{BB962C8B-B14F-4D97-AF65-F5344CB8AC3E}">
        <p14:creationId xmlns:p14="http://schemas.microsoft.com/office/powerpoint/2010/main" val="2417356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A59DC4-2ED0-42C4-BD37-EB1A56DFE0F4}" type="datetimeFigureOut">
              <a:rPr lang="en-US"/>
              <a:pPr>
                <a:defRPr/>
              </a:pPr>
              <a:t>7/13/2016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E6D710-5BE8-437A-8FA4-3422CBE4DFC5}" type="slidenum">
              <a:rPr lang="en-US"/>
              <a:pPr>
                <a:defRPr/>
              </a:pPr>
              <a:t>‹#›</a:t>
            </a:fld>
            <a:endParaRPr lang="en-US"/>
          </a:p>
        </p:txBody>
      </p:sp>
    </p:spTree>
    <p:extLst>
      <p:ext uri="{BB962C8B-B14F-4D97-AF65-F5344CB8AC3E}">
        <p14:creationId xmlns:p14="http://schemas.microsoft.com/office/powerpoint/2010/main" val="2924329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C01770-05CA-4310-B048-49FADFEECCA7}" type="datetimeFigureOut">
              <a:rPr lang="en-US"/>
              <a:pPr>
                <a:defRPr/>
              </a:pPr>
              <a:t>7/13/2016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8FB28E-88E8-45DE-9DBB-86DB95648234}" type="slidenum">
              <a:rPr lang="en-US"/>
              <a:pPr>
                <a:defRPr/>
              </a:pPr>
              <a:t>‹#›</a:t>
            </a:fld>
            <a:endParaRPr lang="en-US"/>
          </a:p>
        </p:txBody>
      </p:sp>
    </p:spTree>
    <p:extLst>
      <p:ext uri="{BB962C8B-B14F-4D97-AF65-F5344CB8AC3E}">
        <p14:creationId xmlns:p14="http://schemas.microsoft.com/office/powerpoint/2010/main" val="2006974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7000" b="-37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77D41A9-9155-453E-8EDE-679C95FC194D}" type="datetimeFigureOut">
              <a:rPr lang="en-US"/>
              <a:pPr>
                <a:defRPr/>
              </a:pPr>
              <a:t>7/13/2016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48FB788-C22C-4C6F-99CD-05489FD468B0}" type="slidenum">
              <a:rPr lang="en-US"/>
              <a:pPr>
                <a:defRPr/>
              </a:pPr>
              <a:t>‹#›</a:t>
            </a:fld>
            <a:endParaRPr lang="en-US"/>
          </a:p>
        </p:txBody>
      </p:sp>
      <p:pic>
        <p:nvPicPr>
          <p:cNvPr id="2" name="Picture 1"/>
          <p:cNvPicPr>
            <a:picLocks noChangeAspect="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06738" y="6246165"/>
            <a:ext cx="2225040" cy="50390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ubtitle 2"/>
          <p:cNvSpPr txBox="1">
            <a:spLocks/>
          </p:cNvSpPr>
          <p:nvPr/>
        </p:nvSpPr>
        <p:spPr bwMode="auto">
          <a:xfrm>
            <a:off x="1371600" y="39624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Font typeface="Arial" charset="0"/>
              <a:buNone/>
            </a:pPr>
            <a:r>
              <a:rPr lang="en-US" altLang="en-US" sz="3600" dirty="0">
                <a:latin typeface="Arial" panose="020B0604020202020204" pitchFamily="34" charset="0"/>
                <a:cs typeface="Arial" panose="020B0604020202020204" pitchFamily="34" charset="0"/>
              </a:rPr>
              <a:t>American Heritage Girls</a:t>
            </a:r>
          </a:p>
          <a:p>
            <a:pPr algn="ctr" eaLnBrk="1" hangingPunct="1">
              <a:spcBef>
                <a:spcPct val="20000"/>
              </a:spcBef>
              <a:buFont typeface="Arial" charset="0"/>
              <a:buNone/>
            </a:pPr>
            <a:r>
              <a:rPr lang="en-US" altLang="en-US" sz="3600" dirty="0">
                <a:latin typeface="Arial" panose="020B0604020202020204" pitchFamily="34" charset="0"/>
                <a:cs typeface="Arial" panose="020B0604020202020204" pitchFamily="34" charset="0"/>
              </a:rPr>
              <a:t>Special Needs </a:t>
            </a:r>
            <a:r>
              <a:rPr lang="en-US" altLang="en-US" sz="3600" dirty="0" smtClean="0">
                <a:latin typeface="Arial" panose="020B0604020202020204" pitchFamily="34" charset="0"/>
                <a:cs typeface="Arial" panose="020B0604020202020204" pitchFamily="34" charset="0"/>
              </a:rPr>
              <a:t>Training</a:t>
            </a:r>
            <a:endParaRPr lang="en-US" altLang="en-US" sz="3600" dirty="0">
              <a:latin typeface="Arial" panose="020B0604020202020204" pitchFamily="34" charset="0"/>
              <a:cs typeface="Arial" panose="020B0604020202020204" pitchFamily="34" charset="0"/>
            </a:endParaRPr>
          </a:p>
        </p:txBody>
      </p:sp>
      <p:sp>
        <p:nvSpPr>
          <p:cNvPr id="9" name="Title 1"/>
          <p:cNvSpPr txBox="1">
            <a:spLocks/>
          </p:cNvSpPr>
          <p:nvPr/>
        </p:nvSpPr>
        <p:spPr>
          <a:xfrm>
            <a:off x="685800" y="457200"/>
            <a:ext cx="7772400" cy="1470025"/>
          </a:xfrm>
          <a:prstGeom prst="rect">
            <a:avLst/>
          </a:prstGeom>
        </p:spPr>
        <p:txBody>
          <a:bodyPr anchor="ctr">
            <a:normAutofit/>
          </a:bodyPr>
          <a:lstStyle/>
          <a:p>
            <a:pPr algn="ctr" fontAlgn="auto">
              <a:spcAft>
                <a:spcPts val="0"/>
              </a:spcAft>
              <a:defRPr/>
            </a:pPr>
            <a:r>
              <a:rPr lang="en-US" sz="3600" b="1" dirty="0">
                <a:effectLst>
                  <a:outerShdw blurRad="38100" dist="38100" dir="2700000" algn="tl">
                    <a:srgbClr val="000000">
                      <a:alpha val="43137"/>
                    </a:srgbClr>
                  </a:outerShdw>
                </a:effectLst>
                <a:latin typeface="Shadows Into Light" panose="02000506000000020004" pitchFamily="2" charset="0"/>
                <a:ea typeface="+mj-ea"/>
                <a:cs typeface="+mj-cs"/>
              </a:rPr>
              <a:t>Working With Girls of Varying Abilities</a:t>
            </a:r>
          </a:p>
        </p:txBody>
      </p:sp>
      <p:pic>
        <p:nvPicPr>
          <p:cNvPr id="2053" name="Picture 5" descr="postcardgirlslef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057400"/>
            <a:ext cx="3178175" cy="17795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p:txBody>
          <a:bodyPr/>
          <a:lstStyle/>
          <a:p>
            <a:pPr eaLnBrk="1" hangingPunct="1"/>
            <a:r>
              <a:rPr lang="en-US" altLang="en-US" sz="4000" dirty="0" smtClean="0"/>
              <a:t>Addressing Questions</a:t>
            </a:r>
          </a:p>
        </p:txBody>
      </p:sp>
      <p:sp>
        <p:nvSpPr>
          <p:cNvPr id="5" name="Text Placeholder 4"/>
          <p:cNvSpPr>
            <a:spLocks noGrp="1"/>
          </p:cNvSpPr>
          <p:nvPr>
            <p:ph type="body" idx="4294967295"/>
          </p:nvPr>
        </p:nvSpPr>
        <p:spPr>
          <a:xfrm>
            <a:off x="533400" y="1600200"/>
            <a:ext cx="8229600" cy="4525963"/>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For girl with a special need:</a:t>
            </a:r>
          </a:p>
          <a:p>
            <a:pPr lvl="1" eaLnBrk="1" fontAlgn="auto" hangingPunct="1">
              <a:spcAft>
                <a:spcPts val="0"/>
              </a:spcAft>
              <a:buFont typeface="Arial" pitchFamily="34" charset="0"/>
              <a:buChar char="–"/>
              <a:defRPr/>
            </a:pPr>
            <a:r>
              <a:rPr lang="en-US" dirty="0" smtClean="0"/>
              <a:t>Find out how the girl’s parents are explaining the specific disability to the girl and to others.</a:t>
            </a:r>
          </a:p>
          <a:p>
            <a:pPr lvl="1" eaLnBrk="1" fontAlgn="auto" hangingPunct="1">
              <a:spcAft>
                <a:spcPts val="0"/>
              </a:spcAft>
              <a:buFont typeface="Arial" pitchFamily="34" charset="0"/>
              <a:buChar char="–"/>
              <a:defRPr/>
            </a:pPr>
            <a:r>
              <a:rPr lang="en-US" dirty="0" smtClean="0"/>
              <a:t>Help girl find the words to answer others questions for herself</a:t>
            </a:r>
          </a:p>
          <a:p>
            <a:pPr lvl="1" eaLnBrk="1" fontAlgn="auto" hangingPunct="1">
              <a:spcAft>
                <a:spcPts val="0"/>
              </a:spcAft>
              <a:buFont typeface="Arial" pitchFamily="34" charset="0"/>
              <a:buChar char="–"/>
              <a:defRPr/>
            </a:pPr>
            <a:r>
              <a:rPr lang="en-US" dirty="0" smtClean="0"/>
              <a:t>Find out what the girl wants you to tell other girls</a:t>
            </a:r>
          </a:p>
          <a:p>
            <a:pPr lvl="1" eaLnBrk="1" fontAlgn="auto" hangingPunct="1">
              <a:spcAft>
                <a:spcPts val="0"/>
              </a:spcAft>
              <a:buFont typeface="Arial" pitchFamily="34" charset="0"/>
              <a:buChar char="–"/>
              <a:defRPr/>
            </a:pPr>
            <a:r>
              <a:rPr lang="en-US" dirty="0" smtClean="0"/>
              <a:t>Teach the girl that she has the right to choose to answer or not to answer another girl’s questions and that she can call on an adult to answer for her.</a:t>
            </a:r>
          </a:p>
          <a:p>
            <a:pPr lvl="1" eaLnBrk="1" fontAlgn="auto" hangingPunct="1">
              <a:spcAft>
                <a:spcPts val="0"/>
              </a:spcAft>
              <a:buFont typeface="Arial" pitchFamily="34" charset="0"/>
              <a:buChar char="–"/>
              <a:defRPr/>
            </a:pPr>
            <a:r>
              <a:rPr lang="en-US" dirty="0" smtClean="0"/>
              <a:t>Show support for the girl’s feelings about having to answer questions about her disabilities</a:t>
            </a:r>
          </a:p>
          <a:p>
            <a:pPr lvl="1"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p:txBody>
          <a:bodyPr/>
          <a:lstStyle/>
          <a:p>
            <a:pPr eaLnBrk="1" hangingPunct="1"/>
            <a:r>
              <a:rPr lang="en-US" altLang="en-US" sz="4000" dirty="0" smtClean="0"/>
              <a:t>Addressing Questions</a:t>
            </a:r>
          </a:p>
        </p:txBody>
      </p:sp>
      <p:sp>
        <p:nvSpPr>
          <p:cNvPr id="5" name="Text Placeholder 4"/>
          <p:cNvSpPr>
            <a:spLocks noGrp="1"/>
          </p:cNvSpPr>
          <p:nvPr>
            <p:ph type="body" idx="4294967295"/>
          </p:nvPr>
        </p:nvSpPr>
        <p:spPr/>
        <p:txBody>
          <a:bodyPr rtlCol="0">
            <a:normAutofit fontScale="92500" lnSpcReduction="10000"/>
          </a:bodyPr>
          <a:lstStyle/>
          <a:p>
            <a:pPr eaLnBrk="1" fontAlgn="auto" hangingPunct="1">
              <a:spcAft>
                <a:spcPts val="0"/>
              </a:spcAft>
              <a:buFont typeface="Arial" pitchFamily="34" charset="0"/>
              <a:buChar char="•"/>
              <a:defRPr/>
            </a:pPr>
            <a:r>
              <a:rPr lang="en-US" dirty="0" smtClean="0"/>
              <a:t>For other girls in Troop</a:t>
            </a:r>
          </a:p>
          <a:p>
            <a:pPr lvl="1" eaLnBrk="1" fontAlgn="auto" hangingPunct="1">
              <a:spcAft>
                <a:spcPts val="0"/>
              </a:spcAft>
              <a:buFont typeface="Arial" pitchFamily="34" charset="0"/>
              <a:buChar char="–"/>
              <a:defRPr/>
            </a:pPr>
            <a:r>
              <a:rPr lang="en-US" dirty="0" smtClean="0"/>
              <a:t>Do not deny differences</a:t>
            </a:r>
          </a:p>
          <a:p>
            <a:pPr lvl="1" eaLnBrk="1" fontAlgn="auto" hangingPunct="1">
              <a:spcAft>
                <a:spcPts val="0"/>
              </a:spcAft>
              <a:buFont typeface="Arial" pitchFamily="34" charset="0"/>
              <a:buChar char="–"/>
              <a:defRPr/>
            </a:pPr>
            <a:r>
              <a:rPr lang="en-US" dirty="0" smtClean="0"/>
              <a:t>Do not criticize a child for noticing and asking questions</a:t>
            </a:r>
          </a:p>
          <a:p>
            <a:pPr lvl="1" eaLnBrk="1" fontAlgn="auto" hangingPunct="1">
              <a:spcAft>
                <a:spcPts val="0"/>
              </a:spcAft>
              <a:buFont typeface="Arial" pitchFamily="34" charset="0"/>
              <a:buChar char="–"/>
              <a:defRPr/>
            </a:pPr>
            <a:r>
              <a:rPr lang="en-US" dirty="0" smtClean="0"/>
              <a:t>Listen carefully to questions to understand what girls want to know and answer briefly.  </a:t>
            </a:r>
          </a:p>
          <a:p>
            <a:pPr lvl="1" eaLnBrk="1" fontAlgn="auto" hangingPunct="1">
              <a:spcAft>
                <a:spcPts val="0"/>
              </a:spcAft>
              <a:buFont typeface="Arial" pitchFamily="34" charset="0"/>
              <a:buChar char="–"/>
              <a:defRPr/>
            </a:pPr>
            <a:r>
              <a:rPr lang="en-US" dirty="0" smtClean="0"/>
              <a:t>Do not lightly dismiss children’s expressions of anxiety and fears about disabilities </a:t>
            </a:r>
          </a:p>
          <a:p>
            <a:pPr lvl="1" eaLnBrk="1" fontAlgn="auto" hangingPunct="1">
              <a:spcAft>
                <a:spcPts val="0"/>
              </a:spcAft>
              <a:buFont typeface="Arial" pitchFamily="34" charset="0"/>
              <a:buChar char="–"/>
              <a:defRPr/>
            </a:pPr>
            <a:r>
              <a:rPr lang="en-US" dirty="0" smtClean="0"/>
              <a:t>Use accurate terminology</a:t>
            </a:r>
          </a:p>
          <a:p>
            <a:pPr lvl="1" eaLnBrk="1" fontAlgn="auto" hangingPunct="1">
              <a:spcAft>
                <a:spcPts val="0"/>
              </a:spcAft>
              <a:buFont typeface="Arial" pitchFamily="34" charset="0"/>
              <a:buChar char="–"/>
              <a:defRPr/>
            </a:pPr>
            <a:r>
              <a:rPr lang="en-US" dirty="0" smtClean="0"/>
              <a:t>If you do not know the answer, be honest about it.  </a:t>
            </a:r>
          </a:p>
          <a:p>
            <a:pPr lvl="1"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p:txBody>
          <a:bodyPr/>
          <a:lstStyle/>
          <a:p>
            <a:pPr eaLnBrk="1" hangingPunct="1"/>
            <a:r>
              <a:rPr lang="en-US" altLang="en-US" b="1" dirty="0" smtClean="0"/>
              <a:t>Creating an Environment </a:t>
            </a:r>
            <a:br>
              <a:rPr lang="en-US" altLang="en-US" b="1" dirty="0" smtClean="0"/>
            </a:br>
            <a:r>
              <a:rPr lang="en-US" altLang="en-US" b="1" dirty="0" smtClean="0"/>
              <a:t>Ripe for Inclusion</a:t>
            </a:r>
          </a:p>
        </p:txBody>
      </p:sp>
      <p:sp>
        <p:nvSpPr>
          <p:cNvPr id="5" name="Text Placeholder 4"/>
          <p:cNvSpPr>
            <a:spLocks noGrp="1"/>
          </p:cNvSpPr>
          <p:nvPr>
            <p:ph type="body" idx="4294967295"/>
          </p:nvPr>
        </p:nvSpPr>
        <p:spPr>
          <a:xfrm>
            <a:off x="914400" y="1828800"/>
            <a:ext cx="8229600" cy="4525963"/>
          </a:xfrm>
        </p:spPr>
        <p:txBody>
          <a:bodyPr/>
          <a:lstStyle/>
          <a:p>
            <a:pPr eaLnBrk="1" hangingPunct="1"/>
            <a:r>
              <a:rPr lang="en-US" altLang="en-US" dirty="0" smtClean="0"/>
              <a:t>Acclimating other girls</a:t>
            </a:r>
          </a:p>
          <a:p>
            <a:pPr lvl="1" eaLnBrk="1" hangingPunct="1"/>
            <a:r>
              <a:rPr lang="en-US" altLang="en-US" dirty="0" smtClean="0"/>
              <a:t>Information</a:t>
            </a:r>
          </a:p>
          <a:p>
            <a:pPr lvl="1" eaLnBrk="1" hangingPunct="1"/>
            <a:r>
              <a:rPr lang="en-US" altLang="en-US" dirty="0" smtClean="0"/>
              <a:t>Questions</a:t>
            </a:r>
          </a:p>
          <a:p>
            <a:pPr lvl="1" eaLnBrk="1" hangingPunct="1"/>
            <a:r>
              <a:rPr lang="en-US" altLang="en-US" dirty="0" smtClean="0"/>
              <a:t>Acknowledge</a:t>
            </a:r>
          </a:p>
          <a:p>
            <a:pPr lvl="1" eaLnBrk="1" hangingPunct="1"/>
            <a:r>
              <a:rPr lang="en-US" altLang="en-US" dirty="0" smtClean="0"/>
              <a:t>Activities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304800" y="533400"/>
            <a:ext cx="8534400" cy="1143000"/>
          </a:xfrm>
        </p:spPr>
        <p:txBody>
          <a:bodyPr/>
          <a:lstStyle/>
          <a:p>
            <a:pPr eaLnBrk="1" hangingPunct="1"/>
            <a:r>
              <a:rPr lang="en-US" altLang="en-US" sz="4000" b="1" smtClean="0"/>
              <a:t>Meeting the Need</a:t>
            </a:r>
          </a:p>
        </p:txBody>
      </p:sp>
      <p:pic>
        <p:nvPicPr>
          <p:cNvPr id="14340" name="Picture 4" descr="AHGGirlslef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057400"/>
            <a:ext cx="3200400" cy="17922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4341" name="Text Placeholder 10"/>
          <p:cNvSpPr>
            <a:spLocks noGrp="1"/>
          </p:cNvSpPr>
          <p:nvPr>
            <p:ph type="body" idx="4294967295"/>
          </p:nvPr>
        </p:nvSpPr>
        <p:spPr>
          <a:xfrm>
            <a:off x="457200" y="1905000"/>
            <a:ext cx="8229600" cy="4525963"/>
          </a:xfrm>
        </p:spPr>
        <p:txBody>
          <a:bodyPr/>
          <a:lstStyle/>
          <a:p>
            <a:pPr eaLnBrk="1" hangingPunct="1"/>
            <a:r>
              <a:rPr lang="en-US" altLang="en-US" dirty="0" smtClean="0"/>
              <a:t>Range of Abilities</a:t>
            </a:r>
          </a:p>
          <a:p>
            <a:pPr lvl="1" eaLnBrk="1" hangingPunct="1"/>
            <a:r>
              <a:rPr lang="en-US" altLang="en-US" dirty="0" smtClean="0"/>
              <a:t>Learning styles</a:t>
            </a:r>
          </a:p>
          <a:p>
            <a:pPr lvl="2" eaLnBrk="1" hangingPunct="1"/>
            <a:r>
              <a:rPr lang="en-US" altLang="en-US" dirty="0" smtClean="0"/>
              <a:t>Auditory</a:t>
            </a:r>
          </a:p>
          <a:p>
            <a:pPr lvl="2" eaLnBrk="1" hangingPunct="1"/>
            <a:r>
              <a:rPr lang="en-US" altLang="en-US" dirty="0" smtClean="0"/>
              <a:t>Visual</a:t>
            </a:r>
          </a:p>
          <a:p>
            <a:pPr lvl="2" eaLnBrk="1" hangingPunct="1"/>
            <a:r>
              <a:rPr lang="en-US" altLang="en-US" dirty="0" smtClean="0"/>
              <a:t>Kinesthetic</a:t>
            </a:r>
          </a:p>
          <a:p>
            <a:pPr lvl="1" eaLnBrk="1" hangingPunct="1"/>
            <a:r>
              <a:rPr lang="en-US" altLang="en-US" dirty="0" smtClean="0"/>
              <a:t>Developmental differences – between age groups</a:t>
            </a:r>
          </a:p>
          <a:p>
            <a:pPr eaLnBrk="1" hangingPunct="1"/>
            <a:endParaRPr lang="en-US" alt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6"/>
          <p:cNvSpPr>
            <a:spLocks noGrp="1"/>
          </p:cNvSpPr>
          <p:nvPr>
            <p:ph type="title"/>
          </p:nvPr>
        </p:nvSpPr>
        <p:spPr>
          <a:xfrm>
            <a:off x="457200" y="1447800"/>
            <a:ext cx="8229600" cy="1143000"/>
          </a:xfrm>
        </p:spPr>
        <p:txBody>
          <a:bodyPr/>
          <a:lstStyle/>
          <a:p>
            <a:pPr eaLnBrk="1" hangingPunct="1"/>
            <a:r>
              <a:rPr lang="en-US" altLang="en-US" smtClean="0"/>
              <a:t>Casey’s Story</a:t>
            </a:r>
          </a:p>
        </p:txBody>
      </p:sp>
      <p:sp>
        <p:nvSpPr>
          <p:cNvPr id="2" name="Content Placeholder 1"/>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a:xfrm>
            <a:off x="457200" y="0"/>
            <a:ext cx="8229600" cy="1143000"/>
          </a:xfrm>
        </p:spPr>
        <p:txBody>
          <a:bodyPr/>
          <a:lstStyle/>
          <a:p>
            <a:pPr eaLnBrk="1" hangingPunct="1"/>
            <a:r>
              <a:rPr lang="en-US" altLang="en-US" sz="4000" b="1" dirty="0" smtClean="0"/>
              <a:t>Modifying the AHG Program</a:t>
            </a:r>
          </a:p>
        </p:txBody>
      </p:sp>
      <p:sp>
        <p:nvSpPr>
          <p:cNvPr id="9" name="Text Placeholder 8"/>
          <p:cNvSpPr>
            <a:spLocks noGrp="1"/>
          </p:cNvSpPr>
          <p:nvPr>
            <p:ph type="body" idx="4294967295"/>
          </p:nvPr>
        </p:nvSpPr>
        <p:spPr>
          <a:xfrm>
            <a:off x="457200" y="1219200"/>
            <a:ext cx="8229600" cy="5257800"/>
          </a:xfrm>
        </p:spPr>
        <p:txBody>
          <a:bodyPr rtlCol="0">
            <a:normAutofit fontScale="55000" lnSpcReduction="20000"/>
          </a:bodyPr>
          <a:lstStyle/>
          <a:p>
            <a:pPr eaLnBrk="1" fontAlgn="auto" hangingPunct="1">
              <a:spcAft>
                <a:spcPts val="0"/>
              </a:spcAft>
              <a:buFont typeface="Arial" pitchFamily="34" charset="0"/>
              <a:buChar char="•"/>
              <a:defRPr/>
            </a:pPr>
            <a:r>
              <a:rPr lang="en-US" sz="5100" dirty="0" smtClean="0"/>
              <a:t>Build on strengths</a:t>
            </a:r>
          </a:p>
          <a:p>
            <a:pPr eaLnBrk="1" fontAlgn="auto" hangingPunct="1">
              <a:spcAft>
                <a:spcPts val="0"/>
              </a:spcAft>
              <a:buFont typeface="Arial" pitchFamily="34" charset="0"/>
              <a:buChar char="•"/>
              <a:defRPr/>
            </a:pPr>
            <a:r>
              <a:rPr lang="en-US" sz="5100" dirty="0" smtClean="0"/>
              <a:t>Assume 100% inclusion</a:t>
            </a:r>
          </a:p>
          <a:p>
            <a:pPr lvl="1" algn="just" eaLnBrk="1" fontAlgn="auto" hangingPunct="1">
              <a:spcAft>
                <a:spcPts val="0"/>
              </a:spcAft>
              <a:buFont typeface="Arial" pitchFamily="34" charset="0"/>
              <a:buChar char="–"/>
              <a:defRPr/>
            </a:pPr>
            <a:r>
              <a:rPr lang="en-US" sz="2900" dirty="0" smtClean="0"/>
              <a:t>To determine level of inclusion ask </a:t>
            </a:r>
          </a:p>
          <a:p>
            <a:pPr lvl="2" algn="just" eaLnBrk="1" fontAlgn="auto" hangingPunct="1">
              <a:spcAft>
                <a:spcPts val="0"/>
              </a:spcAft>
              <a:buFont typeface="Arial" pitchFamily="34" charset="0"/>
              <a:buChar char="•"/>
              <a:defRPr/>
            </a:pPr>
            <a:r>
              <a:rPr lang="en-US" sz="2900" dirty="0" smtClean="0"/>
              <a:t>Can the girl do the same activity at the same level as peers?  IF NOT</a:t>
            </a:r>
          </a:p>
          <a:p>
            <a:pPr lvl="2" algn="just" eaLnBrk="1" fontAlgn="auto" hangingPunct="1">
              <a:spcAft>
                <a:spcPts val="0"/>
              </a:spcAft>
              <a:buFont typeface="Arial" pitchFamily="34" charset="0"/>
              <a:buChar char="•"/>
              <a:defRPr/>
            </a:pPr>
            <a:r>
              <a:rPr lang="en-US" sz="2900" dirty="0" smtClean="0"/>
              <a:t>Can the girl do the same activity but with adapted expectations? e.g. less words.  IF NOT</a:t>
            </a:r>
          </a:p>
          <a:p>
            <a:pPr lvl="2" algn="just" eaLnBrk="1" fontAlgn="auto" hangingPunct="1">
              <a:spcAft>
                <a:spcPts val="0"/>
              </a:spcAft>
              <a:buFont typeface="Arial" pitchFamily="34" charset="0"/>
              <a:buChar char="•"/>
              <a:defRPr/>
            </a:pPr>
            <a:r>
              <a:rPr lang="en-US" sz="2900" dirty="0" smtClean="0"/>
              <a:t>Can the girl do the same activity with adapted expectations or materials?  IF NOT</a:t>
            </a:r>
          </a:p>
          <a:p>
            <a:pPr lvl="2" algn="just" eaLnBrk="1" fontAlgn="auto" hangingPunct="1">
              <a:spcAft>
                <a:spcPts val="0"/>
              </a:spcAft>
              <a:buFont typeface="Arial" pitchFamily="34" charset="0"/>
              <a:buChar char="•"/>
              <a:defRPr/>
            </a:pPr>
            <a:r>
              <a:rPr lang="en-US" sz="2900" dirty="0" smtClean="0"/>
              <a:t>Can the student do a similar activity but with adapted expectations? IF NOT</a:t>
            </a:r>
          </a:p>
          <a:p>
            <a:pPr lvl="2" algn="just" eaLnBrk="1" fontAlgn="auto" hangingPunct="1">
              <a:spcAft>
                <a:spcPts val="0"/>
              </a:spcAft>
              <a:buFont typeface="Arial" pitchFamily="34" charset="0"/>
              <a:buChar char="•"/>
              <a:defRPr/>
            </a:pPr>
            <a:r>
              <a:rPr lang="en-US" sz="2900" dirty="0" smtClean="0"/>
              <a:t>Can the student do a similar activity but with adapted materials?  IF NOT</a:t>
            </a:r>
          </a:p>
          <a:p>
            <a:pPr lvl="2" algn="just" eaLnBrk="1" fontAlgn="auto" hangingPunct="1">
              <a:spcAft>
                <a:spcPts val="0"/>
              </a:spcAft>
              <a:buFont typeface="Arial" pitchFamily="34" charset="0"/>
              <a:buChar char="•"/>
              <a:defRPr/>
            </a:pPr>
            <a:r>
              <a:rPr lang="en-US" sz="2900" dirty="0" smtClean="0"/>
              <a:t>Can the girl do a different, parallel activity?  IF NOT</a:t>
            </a:r>
          </a:p>
          <a:p>
            <a:pPr lvl="2" algn="just" eaLnBrk="1" fontAlgn="auto" hangingPunct="1">
              <a:spcAft>
                <a:spcPts val="0"/>
              </a:spcAft>
              <a:buFont typeface="Arial" pitchFamily="34" charset="0"/>
              <a:buChar char="•"/>
              <a:defRPr/>
            </a:pPr>
            <a:r>
              <a:rPr lang="en-US" sz="2900" dirty="0" smtClean="0"/>
              <a:t>Can the girl do a different activity in a different section of the room?  IF NOT</a:t>
            </a:r>
          </a:p>
          <a:p>
            <a:pPr lvl="2" algn="just" eaLnBrk="1" fontAlgn="auto" hangingPunct="1">
              <a:spcAft>
                <a:spcPts val="0"/>
              </a:spcAft>
              <a:buFont typeface="Arial" pitchFamily="34" charset="0"/>
              <a:buChar char="•"/>
              <a:defRPr/>
            </a:pPr>
            <a:r>
              <a:rPr lang="en-US" sz="2900" dirty="0" smtClean="0"/>
              <a:t>Can the student do a functional activity in another part of the building?</a:t>
            </a:r>
          </a:p>
          <a:p>
            <a:pPr lvl="2" algn="just" eaLnBrk="1" fontAlgn="auto" hangingPunct="1">
              <a:spcAft>
                <a:spcPts val="0"/>
              </a:spcAft>
              <a:buFont typeface="Arial" pitchFamily="34" charset="0"/>
              <a:buNone/>
              <a:defRPr/>
            </a:pPr>
            <a:r>
              <a:rPr lang="en-US" sz="2900" dirty="0" smtClean="0"/>
              <a:t>(from David Gaston of Olympia School District in Olympia, Washington)</a:t>
            </a:r>
          </a:p>
          <a:p>
            <a:pPr eaLnBrk="1" fontAlgn="auto" hangingPunct="1">
              <a:spcAft>
                <a:spcPts val="0"/>
              </a:spcAft>
              <a:buFont typeface="Arial" pitchFamily="34" charset="0"/>
              <a:buNone/>
              <a:defRPr/>
            </a:pPr>
            <a:endParaRPr lang="en-US" b="1" dirty="0" smtClean="0"/>
          </a:p>
          <a:p>
            <a:pPr algn="ctr" eaLnBrk="1" fontAlgn="auto" hangingPunct="1">
              <a:spcAft>
                <a:spcPts val="0"/>
              </a:spcAft>
              <a:buFont typeface="Arial" pitchFamily="34" charset="0"/>
              <a:buNone/>
              <a:defRPr/>
            </a:pPr>
            <a:r>
              <a:rPr lang="en-US" sz="4000" b="1" dirty="0" smtClean="0"/>
              <a:t>Always move from inclusive to exclusive</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 calcmode="lin" valueType="num">
                                      <p:cBhvr additive="base">
                                        <p:cTn id="4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7" end="7"/>
                                            </p:txEl>
                                          </p:spTgt>
                                        </p:tgtEl>
                                        <p:attrNameLst>
                                          <p:attrName>style.visibility</p:attrName>
                                        </p:attrNameLst>
                                      </p:cBhvr>
                                      <p:to>
                                        <p:strVal val="visible"/>
                                      </p:to>
                                    </p:set>
                                    <p:anim calcmode="lin" valueType="num">
                                      <p:cBhvr additive="base">
                                        <p:cTn id="4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8" end="8"/>
                                            </p:txEl>
                                          </p:spTgt>
                                        </p:tgtEl>
                                        <p:attrNameLst>
                                          <p:attrName>style.visibility</p:attrName>
                                        </p:attrNameLst>
                                      </p:cBhvr>
                                      <p:to>
                                        <p:strVal val="visible"/>
                                      </p:to>
                                    </p:set>
                                    <p:anim calcmode="lin" valueType="num">
                                      <p:cBhvr additive="base">
                                        <p:cTn id="55"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9">
                                            <p:txEl>
                                              <p:pRg st="9" end="9"/>
                                            </p:txEl>
                                          </p:spTgt>
                                        </p:tgtEl>
                                        <p:attrNameLst>
                                          <p:attrName>style.visibility</p:attrName>
                                        </p:attrNameLst>
                                      </p:cBhvr>
                                      <p:to>
                                        <p:strVal val="visible"/>
                                      </p:to>
                                    </p:set>
                                    <p:anim calcmode="lin" valueType="num">
                                      <p:cBhvr additive="base">
                                        <p:cTn id="61"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9">
                                            <p:txEl>
                                              <p:pRg st="10" end="10"/>
                                            </p:txEl>
                                          </p:spTgt>
                                        </p:tgtEl>
                                        <p:attrNameLst>
                                          <p:attrName>style.visibility</p:attrName>
                                        </p:attrNameLst>
                                      </p:cBhvr>
                                      <p:to>
                                        <p:strVal val="visible"/>
                                      </p:to>
                                    </p:set>
                                    <p:anim calcmode="lin" valueType="num">
                                      <p:cBhvr additive="base">
                                        <p:cTn id="67"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
                                            <p:txEl>
                                              <p:pRg st="10" end="10"/>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9">
                                            <p:txEl>
                                              <p:pRg st="11" end="11"/>
                                            </p:txEl>
                                          </p:spTgt>
                                        </p:tgtEl>
                                        <p:attrNameLst>
                                          <p:attrName>style.visibility</p:attrName>
                                        </p:attrNameLst>
                                      </p:cBhvr>
                                      <p:to>
                                        <p:strVal val="visible"/>
                                      </p:to>
                                    </p:set>
                                    <p:anim calcmode="lin" valueType="num">
                                      <p:cBhvr additive="base">
                                        <p:cTn id="71"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a:xfrm>
            <a:off x="457200" y="0"/>
            <a:ext cx="8229600" cy="1143000"/>
          </a:xfrm>
        </p:spPr>
        <p:txBody>
          <a:bodyPr/>
          <a:lstStyle/>
          <a:p>
            <a:pPr eaLnBrk="1" hangingPunct="1"/>
            <a:r>
              <a:rPr lang="en-US" altLang="en-US" b="1" dirty="0" smtClean="0"/>
              <a:t>Modifying the AHG Program</a:t>
            </a:r>
          </a:p>
        </p:txBody>
      </p:sp>
      <p:sp>
        <p:nvSpPr>
          <p:cNvPr id="9" name="Text Placeholder 8"/>
          <p:cNvSpPr>
            <a:spLocks noGrp="1"/>
          </p:cNvSpPr>
          <p:nvPr>
            <p:ph type="body" idx="4294967295"/>
          </p:nvPr>
        </p:nvSpPr>
        <p:spPr>
          <a:xfrm>
            <a:off x="457200" y="1143000"/>
            <a:ext cx="8229600" cy="5181600"/>
          </a:xfrm>
        </p:spPr>
        <p:txBody>
          <a:bodyPr rtlCol="0">
            <a:normAutofit fontScale="70000" lnSpcReduction="20000"/>
          </a:bodyPr>
          <a:lstStyle/>
          <a:p>
            <a:pPr marL="0" indent="0" algn="just" eaLnBrk="1" fontAlgn="auto" hangingPunct="1">
              <a:spcAft>
                <a:spcPts val="0"/>
              </a:spcAft>
              <a:buFont typeface="Arial" pitchFamily="34" charset="0"/>
              <a:buNone/>
              <a:defRPr/>
            </a:pPr>
            <a:r>
              <a:rPr lang="en-US" sz="4500" dirty="0" smtClean="0"/>
              <a:t>Girls can be working on a number of different levels within the Troop meeting:</a:t>
            </a:r>
          </a:p>
          <a:p>
            <a:pPr marL="0" indent="0" algn="just" eaLnBrk="1" fontAlgn="auto" hangingPunct="1">
              <a:spcAft>
                <a:spcPts val="0"/>
              </a:spcAft>
              <a:buFont typeface="Arial" pitchFamily="34" charset="0"/>
              <a:buNone/>
              <a:defRPr/>
            </a:pPr>
            <a:endParaRPr lang="en-US" sz="4500" dirty="0" smtClean="0"/>
          </a:p>
          <a:p>
            <a:pPr algn="just" eaLnBrk="1" fontAlgn="auto" hangingPunct="1">
              <a:spcAft>
                <a:spcPts val="0"/>
              </a:spcAft>
              <a:buFont typeface="Arial" pitchFamily="34" charset="0"/>
              <a:buChar char="•"/>
              <a:defRPr/>
            </a:pPr>
            <a:r>
              <a:rPr lang="en-US" sz="4000" dirty="0" smtClean="0"/>
              <a:t>Work on the same task with the same materials (no adaptations needed)</a:t>
            </a:r>
          </a:p>
          <a:p>
            <a:pPr algn="just" eaLnBrk="1" fontAlgn="auto" hangingPunct="1">
              <a:spcAft>
                <a:spcPts val="0"/>
              </a:spcAft>
              <a:buFont typeface="Arial" pitchFamily="34" charset="0"/>
              <a:buChar char="•"/>
              <a:defRPr/>
            </a:pPr>
            <a:r>
              <a:rPr lang="en-US" sz="4000" dirty="0" smtClean="0"/>
              <a:t>Work on the same task, but an easier step</a:t>
            </a:r>
          </a:p>
          <a:p>
            <a:pPr algn="just" eaLnBrk="1" fontAlgn="auto" hangingPunct="1">
              <a:spcAft>
                <a:spcPts val="0"/>
              </a:spcAft>
              <a:buFont typeface="Arial" pitchFamily="34" charset="0"/>
              <a:buChar char="•"/>
              <a:defRPr/>
            </a:pPr>
            <a:r>
              <a:rPr lang="en-US" sz="4000" dirty="0" smtClean="0"/>
              <a:t>Work on the same task, but with different materials</a:t>
            </a:r>
          </a:p>
          <a:p>
            <a:pPr algn="just" eaLnBrk="1" fontAlgn="auto" hangingPunct="1">
              <a:spcAft>
                <a:spcPts val="0"/>
              </a:spcAft>
              <a:buFont typeface="Arial" pitchFamily="34" charset="0"/>
              <a:buChar char="•"/>
              <a:defRPr/>
            </a:pPr>
            <a:r>
              <a:rPr lang="en-US" sz="4000" dirty="0" smtClean="0"/>
              <a:t>Work on the same theme (objective), but a different task</a:t>
            </a:r>
          </a:p>
          <a:p>
            <a:pPr algn="just" eaLnBrk="1" fontAlgn="auto" hangingPunct="1">
              <a:spcAft>
                <a:spcPts val="0"/>
              </a:spcAft>
              <a:buFont typeface="Arial" pitchFamily="34" charset="0"/>
              <a:buChar char="•"/>
              <a:defRPr/>
            </a:pPr>
            <a:r>
              <a:rPr lang="en-US" sz="4000" dirty="0" smtClean="0"/>
              <a:t>Work on a different theme and a different task</a:t>
            </a:r>
          </a:p>
          <a:p>
            <a:pPr algn="just" eaLnBrk="1" fontAlgn="auto" hangingPunct="1">
              <a:spcAft>
                <a:spcPts val="0"/>
              </a:spcAft>
              <a:buFont typeface="Arial" pitchFamily="34" charset="0"/>
              <a:buChar char="•"/>
              <a:defRPr/>
            </a:pPr>
            <a:endParaRPr lang="en-US" sz="4000" dirty="0" smtClean="0"/>
          </a:p>
        </p:txBody>
      </p:sp>
      <p:sp>
        <p:nvSpPr>
          <p:cNvPr id="2" name="Content Placeholder 1"/>
          <p:cNvSpPr>
            <a:spLocks noGrp="1"/>
          </p:cNvSpPr>
          <p:nvPr>
            <p:ph idx="1"/>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 calcmode="lin" valueType="num">
                                      <p:cBhvr additive="base">
                                        <p:cTn id="3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457200" y="0"/>
            <a:ext cx="8229600" cy="1143000"/>
          </a:xfrm>
        </p:spPr>
        <p:txBody>
          <a:bodyPr/>
          <a:lstStyle/>
          <a:p>
            <a:pPr eaLnBrk="1" hangingPunct="1"/>
            <a:r>
              <a:rPr lang="en-US" altLang="en-US" b="1" dirty="0" smtClean="0"/>
              <a:t>Modifying the AHG Program</a:t>
            </a:r>
          </a:p>
        </p:txBody>
      </p:sp>
      <p:sp>
        <p:nvSpPr>
          <p:cNvPr id="9" name="Text Placeholder 8"/>
          <p:cNvSpPr>
            <a:spLocks noGrp="1"/>
          </p:cNvSpPr>
          <p:nvPr>
            <p:ph type="body" idx="4294967295"/>
          </p:nvPr>
        </p:nvSpPr>
        <p:spPr>
          <a:xfrm>
            <a:off x="457200" y="1295400"/>
            <a:ext cx="8229600" cy="5257800"/>
          </a:xfrm>
        </p:spPr>
        <p:txBody>
          <a:bodyPr rtlCol="0">
            <a:normAutofit fontScale="92500" lnSpcReduction="10000"/>
          </a:bodyPr>
          <a:lstStyle/>
          <a:p>
            <a:pPr algn="just" eaLnBrk="1" fontAlgn="auto" hangingPunct="1">
              <a:spcAft>
                <a:spcPts val="0"/>
              </a:spcAft>
              <a:buFont typeface="Arial" pitchFamily="34" charset="0"/>
              <a:buChar char="•"/>
              <a:defRPr/>
            </a:pPr>
            <a:r>
              <a:rPr lang="en-US" sz="3000" dirty="0" smtClean="0"/>
              <a:t>When choosing to modify an activity focus on what the girl CAN do</a:t>
            </a:r>
          </a:p>
          <a:p>
            <a:pPr algn="just" eaLnBrk="1" fontAlgn="auto" hangingPunct="1">
              <a:spcAft>
                <a:spcPts val="0"/>
              </a:spcAft>
              <a:buFont typeface="Arial" pitchFamily="34" charset="0"/>
              <a:buChar char="•"/>
              <a:defRPr/>
            </a:pPr>
            <a:r>
              <a:rPr lang="en-US" sz="3000" dirty="0" smtClean="0"/>
              <a:t>Modify, adapt or accommodate before changing the activity</a:t>
            </a:r>
          </a:p>
          <a:p>
            <a:pPr algn="just" eaLnBrk="1" fontAlgn="auto" hangingPunct="1">
              <a:spcAft>
                <a:spcPts val="0"/>
              </a:spcAft>
              <a:buFont typeface="Arial" pitchFamily="34" charset="0"/>
              <a:buChar char="•"/>
              <a:defRPr/>
            </a:pPr>
            <a:r>
              <a:rPr lang="en-US" sz="3000" dirty="0" smtClean="0"/>
              <a:t>Use the least obtrusive support first</a:t>
            </a:r>
          </a:p>
          <a:p>
            <a:pPr algn="just" eaLnBrk="1" fontAlgn="auto" hangingPunct="1">
              <a:spcAft>
                <a:spcPts val="0"/>
              </a:spcAft>
              <a:buFont typeface="Arial" pitchFamily="34" charset="0"/>
              <a:buChar char="•"/>
              <a:defRPr/>
            </a:pPr>
            <a:r>
              <a:rPr lang="en-US" sz="3000" dirty="0" smtClean="0"/>
              <a:t>Use age-appropriate materials, goal and activities when planning how to adapt</a:t>
            </a:r>
          </a:p>
          <a:p>
            <a:pPr eaLnBrk="1" fontAlgn="auto" hangingPunct="1">
              <a:spcAft>
                <a:spcPts val="0"/>
              </a:spcAft>
              <a:buFont typeface="Arial" pitchFamily="34" charset="0"/>
              <a:buNone/>
              <a:defRPr/>
            </a:pPr>
            <a:endParaRPr lang="en-US" dirty="0" smtClean="0"/>
          </a:p>
          <a:p>
            <a:pPr algn="ctr" eaLnBrk="1" fontAlgn="auto" hangingPunct="1">
              <a:spcAft>
                <a:spcPts val="0"/>
              </a:spcAft>
              <a:buFont typeface="Arial" pitchFamily="34" charset="0"/>
              <a:buNone/>
              <a:defRPr/>
            </a:pPr>
            <a:r>
              <a:rPr lang="en-US" sz="3900" dirty="0" smtClean="0"/>
              <a:t>Not all girls learn the same thing, in the same way, at the same time and that is OK!</a:t>
            </a:r>
            <a:endParaRPr lang="en-US" sz="39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p:txBody>
          <a:bodyPr/>
          <a:lstStyle/>
          <a:p>
            <a:pPr eaLnBrk="1" hangingPunct="1"/>
            <a:r>
              <a:rPr lang="en-US" altLang="en-US" sz="4000" b="1" dirty="0" smtClean="0"/>
              <a:t>Types of Modification</a:t>
            </a:r>
          </a:p>
        </p:txBody>
      </p:sp>
      <p:sp>
        <p:nvSpPr>
          <p:cNvPr id="9" name="Text Placeholder 8"/>
          <p:cNvSpPr>
            <a:spLocks noGrp="1"/>
          </p:cNvSpPr>
          <p:nvPr>
            <p:ph type="body" idx="4294967295"/>
          </p:nvPr>
        </p:nvSpPr>
        <p:spPr>
          <a:xfrm>
            <a:off x="457200" y="1676400"/>
            <a:ext cx="8229600" cy="4525963"/>
          </a:xfrm>
        </p:spPr>
        <p:txBody>
          <a:bodyPr rtlCol="0">
            <a:normAutofit fontScale="92500" lnSpcReduction="20000"/>
          </a:bodyPr>
          <a:lstStyle/>
          <a:p>
            <a:pPr algn="ctr" eaLnBrk="1" fontAlgn="auto" hangingPunct="1">
              <a:spcAft>
                <a:spcPts val="0"/>
              </a:spcAft>
              <a:buFont typeface="Arial" pitchFamily="34" charset="0"/>
              <a:buChar char="•"/>
              <a:defRPr/>
            </a:pPr>
            <a:r>
              <a:rPr lang="en-US" sz="3500" dirty="0" smtClean="0"/>
              <a:t>Input Variations</a:t>
            </a:r>
          </a:p>
          <a:p>
            <a:pPr algn="ctr" eaLnBrk="1" fontAlgn="auto" hangingPunct="1">
              <a:spcAft>
                <a:spcPts val="0"/>
              </a:spcAft>
              <a:buFont typeface="Arial" pitchFamily="34" charset="0"/>
              <a:buChar char="•"/>
              <a:defRPr/>
            </a:pPr>
            <a:r>
              <a:rPr lang="en-US" sz="3500" dirty="0" smtClean="0"/>
              <a:t>Output Variations</a:t>
            </a:r>
          </a:p>
          <a:p>
            <a:pPr algn="ctr" eaLnBrk="1" fontAlgn="auto" hangingPunct="1">
              <a:spcAft>
                <a:spcPts val="0"/>
              </a:spcAft>
              <a:buFont typeface="Arial" pitchFamily="34" charset="0"/>
              <a:buChar char="•"/>
              <a:defRPr/>
            </a:pPr>
            <a:r>
              <a:rPr lang="en-US" sz="3500" dirty="0" smtClean="0"/>
              <a:t>Alternative Goals</a:t>
            </a:r>
          </a:p>
          <a:p>
            <a:pPr algn="ctr" eaLnBrk="1" fontAlgn="auto" hangingPunct="1">
              <a:spcAft>
                <a:spcPts val="0"/>
              </a:spcAft>
              <a:buFont typeface="Arial" pitchFamily="34" charset="0"/>
              <a:buChar char="•"/>
              <a:defRPr/>
            </a:pPr>
            <a:r>
              <a:rPr lang="en-US" sz="3500" dirty="0" smtClean="0"/>
              <a:t>Size of Assignment </a:t>
            </a:r>
          </a:p>
          <a:p>
            <a:pPr algn="ctr" eaLnBrk="1" fontAlgn="auto" hangingPunct="1">
              <a:spcAft>
                <a:spcPts val="0"/>
              </a:spcAft>
              <a:buFont typeface="Arial" pitchFamily="34" charset="0"/>
              <a:buChar char="•"/>
              <a:defRPr/>
            </a:pPr>
            <a:r>
              <a:rPr lang="en-US" sz="3500" dirty="0" smtClean="0"/>
              <a:t>Extra Time</a:t>
            </a:r>
          </a:p>
          <a:p>
            <a:pPr algn="ctr" eaLnBrk="1" fontAlgn="auto" hangingPunct="1">
              <a:spcAft>
                <a:spcPts val="0"/>
              </a:spcAft>
              <a:buFont typeface="Arial" pitchFamily="34" charset="0"/>
              <a:buChar char="•"/>
              <a:defRPr/>
            </a:pPr>
            <a:r>
              <a:rPr lang="en-US" sz="3500" dirty="0" smtClean="0"/>
              <a:t>Level of Difficulty</a:t>
            </a:r>
          </a:p>
          <a:p>
            <a:pPr algn="ctr" eaLnBrk="1" fontAlgn="auto" hangingPunct="1">
              <a:spcAft>
                <a:spcPts val="0"/>
              </a:spcAft>
              <a:buFont typeface="Arial" pitchFamily="34" charset="0"/>
              <a:buChar char="•"/>
              <a:defRPr/>
            </a:pPr>
            <a:r>
              <a:rPr lang="en-US" sz="3500" dirty="0" smtClean="0"/>
              <a:t>Support Needs</a:t>
            </a:r>
          </a:p>
          <a:p>
            <a:pPr algn="ctr" eaLnBrk="1" fontAlgn="auto" hangingPunct="1">
              <a:spcAft>
                <a:spcPts val="0"/>
              </a:spcAft>
              <a:buFont typeface="Arial" pitchFamily="34" charset="0"/>
              <a:buChar char="•"/>
              <a:defRPr/>
            </a:pPr>
            <a:r>
              <a:rPr lang="en-US" sz="3500" dirty="0" smtClean="0"/>
              <a:t>Active Participation </a:t>
            </a:r>
          </a:p>
          <a:p>
            <a:pPr algn="ctr" eaLnBrk="1" fontAlgn="auto" hangingPunct="1">
              <a:spcAft>
                <a:spcPts val="0"/>
              </a:spcAft>
              <a:buFont typeface="Arial" pitchFamily="34" charset="0"/>
              <a:buChar char="•"/>
              <a:defRPr/>
            </a:pPr>
            <a:r>
              <a:rPr lang="en-US" sz="3500" dirty="0" smtClean="0"/>
              <a:t>Alternative Curriculum</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p:txBody>
          <a:bodyPr/>
          <a:lstStyle/>
          <a:p>
            <a:pPr eaLnBrk="1" hangingPunct="1"/>
            <a:r>
              <a:rPr lang="en-US" altLang="en-US" b="1" dirty="0" smtClean="0"/>
              <a:t>Spirit of the Badge</a:t>
            </a:r>
          </a:p>
        </p:txBody>
      </p:sp>
      <p:sp>
        <p:nvSpPr>
          <p:cNvPr id="20484" name="Text Placeholder 8"/>
          <p:cNvSpPr>
            <a:spLocks noGrp="1"/>
          </p:cNvSpPr>
          <p:nvPr>
            <p:ph type="body" idx="4294967295"/>
          </p:nvPr>
        </p:nvSpPr>
        <p:spPr>
          <a:xfrm>
            <a:off x="457200" y="1676400"/>
            <a:ext cx="8229600" cy="4525963"/>
          </a:xfrm>
        </p:spPr>
        <p:txBody>
          <a:bodyPr/>
          <a:lstStyle/>
          <a:p>
            <a:pPr algn="just" eaLnBrk="1" hangingPunct="1"/>
            <a:r>
              <a:rPr lang="en-US" altLang="en-US" dirty="0" smtClean="0"/>
              <a:t>With all modification it is important to identify the goal of the activity and ensure that the modification will still allow the goal to be met.  Want to challenge girls, but not set them up to fail.</a:t>
            </a:r>
          </a:p>
          <a:p>
            <a:pPr algn="just" eaLnBrk="1" hangingPunct="1">
              <a:buFont typeface="Arial" charset="0"/>
              <a:buNone/>
            </a:pPr>
            <a:endParaRPr lang="en-US" altLang="en-US" dirty="0" smtClean="0"/>
          </a:p>
          <a:p>
            <a:pPr algn="just" eaLnBrk="1" hangingPunct="1"/>
            <a:r>
              <a:rPr lang="en-US" altLang="en-US" dirty="0" smtClean="0"/>
              <a:t>Found in Unit Leader Handbook</a:t>
            </a:r>
          </a:p>
          <a:p>
            <a:pPr eaLnBrk="1" hangingPunct="1"/>
            <a:endParaRPr lang="en-US" alt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457200"/>
            <a:ext cx="8229600" cy="1143000"/>
          </a:xfrm>
        </p:spPr>
        <p:txBody>
          <a:bodyPr rtlCol="0">
            <a:normAutofit fontScale="90000"/>
          </a:bodyPr>
          <a:lstStyle/>
          <a:p>
            <a:pPr eaLnBrk="1" fontAlgn="auto" hangingPunct="1">
              <a:spcAft>
                <a:spcPts val="0"/>
              </a:spcAft>
              <a:defRPr/>
            </a:pPr>
            <a:r>
              <a:rPr lang="en-US" b="1" dirty="0" smtClean="0">
                <a:ea typeface="+mn-ea"/>
                <a:cs typeface="+mn-cs"/>
              </a:rPr>
              <a:t>Why a Special Needs Curriculum?</a:t>
            </a:r>
            <a:endParaRPr lang="en-US" dirty="0"/>
          </a:p>
        </p:txBody>
      </p:sp>
      <p:sp>
        <p:nvSpPr>
          <p:cNvPr id="12" name="Text Placeholder 11"/>
          <p:cNvSpPr>
            <a:spLocks noGrp="1"/>
          </p:cNvSpPr>
          <p:nvPr>
            <p:ph type="body" idx="4294967295"/>
          </p:nvPr>
        </p:nvSpPr>
        <p:spPr>
          <a:xfrm>
            <a:off x="533400" y="1828800"/>
            <a:ext cx="8229600" cy="4525963"/>
          </a:xfrm>
        </p:spPr>
        <p:txBody>
          <a:bodyPr/>
          <a:lstStyle/>
          <a:p>
            <a:pPr algn="just" eaLnBrk="1" hangingPunct="1">
              <a:spcAft>
                <a:spcPts val="600"/>
              </a:spcAft>
            </a:pPr>
            <a:r>
              <a:rPr lang="en-US" altLang="en-US" sz="2800" dirty="0" smtClean="0"/>
              <a:t>Biblical Mandate</a:t>
            </a:r>
          </a:p>
          <a:p>
            <a:pPr algn="just" eaLnBrk="1" hangingPunct="1">
              <a:spcAft>
                <a:spcPts val="600"/>
              </a:spcAft>
            </a:pPr>
            <a:r>
              <a:rPr lang="en-US" altLang="en-US" sz="2800" dirty="0" smtClean="0"/>
              <a:t>AHG is a program of opportunity</a:t>
            </a:r>
          </a:p>
          <a:p>
            <a:pPr algn="just" eaLnBrk="1" hangingPunct="1">
              <a:spcAft>
                <a:spcPts val="600"/>
              </a:spcAft>
            </a:pPr>
            <a:r>
              <a:rPr lang="en-US" altLang="en-US" sz="2800" dirty="0" smtClean="0"/>
              <a:t>AHG wants to equip Leaders as best they can, as to allow this transforming ministry to impact girls of all abilities.</a:t>
            </a:r>
          </a:p>
          <a:p>
            <a:pPr eaLnBrk="1" hangingPunct="1"/>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10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10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10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a:xfrm>
            <a:off x="457200" y="0"/>
            <a:ext cx="8229600" cy="1143000"/>
          </a:xfrm>
        </p:spPr>
        <p:txBody>
          <a:bodyPr/>
          <a:lstStyle/>
          <a:p>
            <a:pPr eaLnBrk="1" hangingPunct="1"/>
            <a:r>
              <a:rPr lang="en-US" altLang="en-US" sz="4000" b="1" dirty="0" smtClean="0"/>
              <a:t>Choosing the Appropriate Modification</a:t>
            </a:r>
          </a:p>
        </p:txBody>
      </p:sp>
      <p:sp>
        <p:nvSpPr>
          <p:cNvPr id="6" name="Text Placeholder 5"/>
          <p:cNvSpPr>
            <a:spLocks noGrp="1"/>
          </p:cNvSpPr>
          <p:nvPr>
            <p:ph type="body" idx="4294967295"/>
          </p:nvPr>
        </p:nvSpPr>
        <p:spPr>
          <a:xfrm>
            <a:off x="685800" y="1524000"/>
            <a:ext cx="8229600" cy="4525963"/>
          </a:xfrm>
        </p:spPr>
        <p:txBody>
          <a:bodyPr/>
          <a:lstStyle/>
          <a:p>
            <a:pPr eaLnBrk="1" hangingPunct="1"/>
            <a:r>
              <a:rPr lang="en-US" altLang="en-US" dirty="0" smtClean="0"/>
              <a:t>Using a Team Approach</a:t>
            </a:r>
          </a:p>
          <a:p>
            <a:pPr lvl="1" eaLnBrk="1" hangingPunct="1"/>
            <a:r>
              <a:rPr lang="en-US" altLang="en-US" dirty="0" smtClean="0"/>
              <a:t>Parents</a:t>
            </a:r>
          </a:p>
          <a:p>
            <a:pPr lvl="1" eaLnBrk="1" hangingPunct="1"/>
            <a:r>
              <a:rPr lang="en-US" altLang="en-US" dirty="0" smtClean="0"/>
              <a:t>Special Ed teachers </a:t>
            </a:r>
            <a:r>
              <a:rPr lang="en-US" altLang="en-US" sz="2400" dirty="0" smtClean="0"/>
              <a:t>– IEP (Individual Education Plan)</a:t>
            </a:r>
            <a:endParaRPr lang="en-US" altLang="en-US" dirty="0" smtClean="0"/>
          </a:p>
          <a:p>
            <a:pPr lvl="2" eaLnBrk="1" hangingPunct="1"/>
            <a:r>
              <a:rPr lang="en-US" altLang="en-US" dirty="0" smtClean="0"/>
              <a:t>AHG support school IEP</a:t>
            </a:r>
          </a:p>
          <a:p>
            <a:pPr lvl="2" eaLnBrk="1" hangingPunct="1"/>
            <a:r>
              <a:rPr lang="en-US" altLang="en-US" dirty="0" smtClean="0"/>
              <a:t>School support AHG program</a:t>
            </a:r>
          </a:p>
          <a:p>
            <a:pPr lvl="1" eaLnBrk="1" hangingPunct="1"/>
            <a:r>
              <a:rPr lang="en-US" altLang="en-US" dirty="0" smtClean="0"/>
              <a:t>Doctors</a:t>
            </a:r>
          </a:p>
          <a:p>
            <a:pPr lvl="1" eaLnBrk="1" hangingPunct="1"/>
            <a:r>
              <a:rPr lang="en-US" altLang="en-US" dirty="0" smtClean="0"/>
              <a:t>Therapists</a:t>
            </a:r>
          </a:p>
          <a:p>
            <a:pPr lvl="1" eaLnBrk="1" hangingPunct="1"/>
            <a:r>
              <a:rPr lang="en-US" altLang="en-US" dirty="0" smtClean="0"/>
              <a:t>Etc.</a:t>
            </a:r>
          </a:p>
          <a:p>
            <a:pPr eaLnBrk="1" hangingPunct="1"/>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457200" y="838200"/>
          <a:ext cx="831058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2" name="Title 6"/>
          <p:cNvSpPr>
            <a:spLocks noGrp="1"/>
          </p:cNvSpPr>
          <p:nvPr>
            <p:ph type="title"/>
          </p:nvPr>
        </p:nvSpPr>
        <p:spPr/>
        <p:txBody>
          <a:bodyPr/>
          <a:lstStyle/>
          <a:p>
            <a:pPr eaLnBrk="1" hangingPunct="1"/>
            <a:r>
              <a:rPr lang="en-US" altLang="en-US" smtClean="0"/>
              <a:t>Level Award Modification Process</a:t>
            </a:r>
          </a:p>
        </p:txBody>
      </p:sp>
      <p:sp>
        <p:nvSpPr>
          <p:cNvPr id="2" name="Content Placeholder 1"/>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a:xfrm>
            <a:off x="457200" y="381000"/>
            <a:ext cx="8229600" cy="1143000"/>
          </a:xfrm>
        </p:spPr>
        <p:txBody>
          <a:bodyPr/>
          <a:lstStyle/>
          <a:p>
            <a:pPr eaLnBrk="1" hangingPunct="1"/>
            <a:r>
              <a:rPr lang="en-US" altLang="en-US" b="1" dirty="0" smtClean="0"/>
              <a:t>Common Concern</a:t>
            </a:r>
          </a:p>
        </p:txBody>
      </p:sp>
      <p:sp>
        <p:nvSpPr>
          <p:cNvPr id="23556" name="Text Placeholder 5"/>
          <p:cNvSpPr>
            <a:spLocks noGrp="1"/>
          </p:cNvSpPr>
          <p:nvPr>
            <p:ph type="body" idx="4294967295"/>
          </p:nvPr>
        </p:nvSpPr>
        <p:spPr>
          <a:xfrm>
            <a:off x="838200" y="1905000"/>
            <a:ext cx="7696200" cy="4525963"/>
          </a:xfrm>
        </p:spPr>
        <p:txBody>
          <a:bodyPr/>
          <a:lstStyle/>
          <a:p>
            <a:pPr eaLnBrk="1" hangingPunct="1">
              <a:buFont typeface="Arial" charset="0"/>
              <a:buNone/>
            </a:pPr>
            <a:endParaRPr lang="en-US" altLang="en-US" smtClean="0"/>
          </a:p>
          <a:p>
            <a:pPr eaLnBrk="1" hangingPunct="1">
              <a:buFont typeface="Arial" charset="0"/>
              <a:buNone/>
            </a:pPr>
            <a:r>
              <a:rPr lang="en-US" altLang="en-US" b="1" smtClean="0"/>
              <a:t>It just won’t be fair when I do special things for her that I don’t do for the other girls.</a:t>
            </a:r>
          </a:p>
        </p:txBody>
      </p:sp>
      <p:sp>
        <p:nvSpPr>
          <p:cNvPr id="2" name="Content Placeholder 1"/>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a:xfrm>
            <a:off x="457200" y="-152400"/>
            <a:ext cx="8229600" cy="1143000"/>
          </a:xfrm>
        </p:spPr>
        <p:txBody>
          <a:bodyPr/>
          <a:lstStyle/>
          <a:p>
            <a:pPr eaLnBrk="1" hangingPunct="1"/>
            <a:r>
              <a:rPr lang="en-US" altLang="en-US" sz="4000" b="1" dirty="0" smtClean="0"/>
              <a:t>Resources</a:t>
            </a:r>
          </a:p>
        </p:txBody>
      </p:sp>
      <p:sp>
        <p:nvSpPr>
          <p:cNvPr id="24580" name="TextBox 4"/>
          <p:cNvSpPr txBox="1">
            <a:spLocks noChangeArrowheads="1"/>
          </p:cNvSpPr>
          <p:nvPr/>
        </p:nvSpPr>
        <p:spPr bwMode="auto">
          <a:xfrm>
            <a:off x="609600" y="609600"/>
            <a:ext cx="85344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dirty="0">
                <a:latin typeface="Calibri" pitchFamily="34" charset="0"/>
              </a:rPr>
              <a:t>Local Organizations</a:t>
            </a:r>
          </a:p>
          <a:p>
            <a:pPr eaLnBrk="1" hangingPunct="1"/>
            <a:endParaRPr lang="en-US" altLang="en-US" sz="900" b="1" dirty="0">
              <a:latin typeface="Calibri" pitchFamily="34" charset="0"/>
            </a:endParaRPr>
          </a:p>
          <a:p>
            <a:pPr eaLnBrk="1" hangingPunct="1"/>
            <a:r>
              <a:rPr lang="en-US" altLang="en-US" sz="2800" b="1" dirty="0">
                <a:latin typeface="Calibri" pitchFamily="34" charset="0"/>
              </a:rPr>
              <a:t>Books:</a:t>
            </a:r>
          </a:p>
          <a:p>
            <a:pPr eaLnBrk="1" hangingPunct="1"/>
            <a:r>
              <a:rPr lang="en-US" altLang="en-US" sz="2000" dirty="0">
                <a:latin typeface="Calibri" pitchFamily="34" charset="0"/>
              </a:rPr>
              <a:t>Helping Kids Include Kids with Disabilities by Barbara J. Newman</a:t>
            </a:r>
          </a:p>
          <a:p>
            <a:pPr eaLnBrk="1" hangingPunct="1"/>
            <a:r>
              <a:rPr lang="en-US" altLang="en-US" sz="2000" dirty="0">
                <a:latin typeface="Calibri" pitchFamily="34" charset="0"/>
              </a:rPr>
              <a:t>Let All the Children Come to Me by </a:t>
            </a:r>
            <a:r>
              <a:rPr lang="en-US" altLang="en-US" sz="2000" dirty="0" err="1">
                <a:latin typeface="Calibri" pitchFamily="34" charset="0"/>
              </a:rPr>
              <a:t>MaLesa</a:t>
            </a:r>
            <a:r>
              <a:rPr lang="en-US" altLang="en-US" sz="2000" dirty="0">
                <a:latin typeface="Calibri" pitchFamily="34" charset="0"/>
              </a:rPr>
              <a:t> Breeding, Dana Hood &amp; Jerry Whitworth</a:t>
            </a:r>
          </a:p>
          <a:p>
            <a:pPr eaLnBrk="1" hangingPunct="1"/>
            <a:r>
              <a:rPr lang="en-US" altLang="en-US" sz="2000" dirty="0">
                <a:latin typeface="Calibri" pitchFamily="34" charset="0"/>
              </a:rPr>
              <a:t>Exceptional Teaching by Jim Pierson</a:t>
            </a:r>
          </a:p>
          <a:p>
            <a:pPr eaLnBrk="1" hangingPunct="1"/>
            <a:endParaRPr lang="en-US" altLang="en-US" sz="900" dirty="0">
              <a:latin typeface="Calibri" pitchFamily="34" charset="0"/>
            </a:endParaRPr>
          </a:p>
          <a:p>
            <a:pPr eaLnBrk="1" hangingPunct="1"/>
            <a:r>
              <a:rPr lang="en-US" altLang="en-US" sz="2800" b="1" dirty="0">
                <a:latin typeface="Calibri" pitchFamily="34" charset="0"/>
              </a:rPr>
              <a:t>Websites:</a:t>
            </a:r>
          </a:p>
          <a:p>
            <a:pPr eaLnBrk="1" hangingPunct="1"/>
            <a:r>
              <a:rPr lang="en-US" altLang="en-US" sz="2000" dirty="0">
                <a:latin typeface="Calibri" pitchFamily="34" charset="0"/>
              </a:rPr>
              <a:t>Joni &amp; Friends – www.joniandfriends.org</a:t>
            </a:r>
          </a:p>
          <a:p>
            <a:pPr eaLnBrk="1" hangingPunct="1"/>
            <a:r>
              <a:rPr lang="en-US" altLang="en-US" sz="2000" dirty="0">
                <a:latin typeface="Calibri" pitchFamily="34" charset="0"/>
              </a:rPr>
              <a:t>National Dissemination Center for Children with Disabilities http://www.nichcy.org</a:t>
            </a:r>
          </a:p>
          <a:p>
            <a:pPr eaLnBrk="1" hangingPunct="1"/>
            <a:endParaRPr lang="en-US" altLang="en-US" sz="900" dirty="0">
              <a:latin typeface="Calibri" pitchFamily="34" charset="0"/>
            </a:endParaRPr>
          </a:p>
          <a:p>
            <a:pPr eaLnBrk="1" hangingPunct="1"/>
            <a:r>
              <a:rPr lang="en-US" altLang="en-US" sz="2800" b="1" dirty="0">
                <a:latin typeface="Calibri" pitchFamily="34" charset="0"/>
              </a:rPr>
              <a:t>Children’s Books:</a:t>
            </a:r>
          </a:p>
          <a:p>
            <a:pPr eaLnBrk="1" hangingPunct="1"/>
            <a:r>
              <a:rPr lang="en-US" altLang="en-US" b="1" i="1" dirty="0">
                <a:latin typeface="Calibri" pitchFamily="34" charset="0"/>
              </a:rPr>
              <a:t>In Jesse's Shoes</a:t>
            </a:r>
            <a:r>
              <a:rPr lang="en-US" altLang="en-US" i="1" dirty="0">
                <a:latin typeface="Calibri" pitchFamily="34" charset="0"/>
              </a:rPr>
              <a:t> </a:t>
            </a:r>
            <a:r>
              <a:rPr lang="en-US" altLang="en-US" dirty="0">
                <a:latin typeface="Calibri" pitchFamily="34" charset="0"/>
              </a:rPr>
              <a:t>By: </a:t>
            </a:r>
            <a:r>
              <a:rPr lang="en-US" altLang="en-US" u="sng" dirty="0">
                <a:latin typeface="Calibri" pitchFamily="34" charset="0"/>
              </a:rPr>
              <a:t>Beverly Lewis</a:t>
            </a:r>
            <a:endParaRPr lang="en-US" altLang="en-US" dirty="0">
              <a:latin typeface="Calibri" pitchFamily="34" charset="0"/>
            </a:endParaRPr>
          </a:p>
          <a:p>
            <a:pPr eaLnBrk="1" hangingPunct="1"/>
            <a:r>
              <a:rPr lang="en-US" altLang="en-US" b="1" i="1" dirty="0">
                <a:latin typeface="Calibri" pitchFamily="34" charset="0"/>
              </a:rPr>
              <a:t>Views from Our Shoes: Growing Up with a Brother or Sister with Special Needs</a:t>
            </a:r>
            <a:r>
              <a:rPr lang="en-US" altLang="en-US" i="1" dirty="0">
                <a:latin typeface="Calibri" pitchFamily="34" charset="0"/>
              </a:rPr>
              <a:t> </a:t>
            </a:r>
            <a:r>
              <a:rPr lang="en-US" altLang="en-US" dirty="0">
                <a:latin typeface="Calibri" pitchFamily="34" charset="0"/>
              </a:rPr>
              <a:t/>
            </a:r>
            <a:br>
              <a:rPr lang="en-US" altLang="en-US" dirty="0">
                <a:latin typeface="Calibri" pitchFamily="34" charset="0"/>
              </a:rPr>
            </a:br>
            <a:r>
              <a:rPr lang="en-US" altLang="en-US" dirty="0">
                <a:latin typeface="Calibri" pitchFamily="34" charset="0"/>
              </a:rPr>
              <a:t>By: </a:t>
            </a:r>
            <a:r>
              <a:rPr lang="en-US" altLang="en-US" u="sng" dirty="0">
                <a:latin typeface="Calibri" pitchFamily="34" charset="0"/>
              </a:rPr>
              <a:t>Don Meyer</a:t>
            </a:r>
            <a:endParaRPr lang="en-US" altLang="en-US" dirty="0">
              <a:latin typeface="Calibri" pitchFamily="34" charset="0"/>
            </a:endParaRPr>
          </a:p>
          <a:p>
            <a:pPr eaLnBrk="1" hangingPunct="1"/>
            <a:r>
              <a:rPr lang="en-US" altLang="en-US" b="1" i="1" dirty="0">
                <a:latin typeface="Calibri" pitchFamily="34" charset="0"/>
              </a:rPr>
              <a:t>Don't Call Me Special: A First Look at Disability </a:t>
            </a:r>
            <a:r>
              <a:rPr lang="en-US" altLang="en-US" dirty="0">
                <a:latin typeface="Calibri" pitchFamily="34" charset="0"/>
              </a:rPr>
              <a:t>by </a:t>
            </a:r>
            <a:r>
              <a:rPr lang="en-US" altLang="en-US" u="sng" dirty="0">
                <a:latin typeface="Calibri" pitchFamily="34" charset="0"/>
              </a:rPr>
              <a:t>Pat Thomas</a:t>
            </a:r>
            <a:endParaRPr lang="en-US" altLang="en-US" dirty="0">
              <a:latin typeface="Calibri" pitchFamily="34" charset="0"/>
            </a:endParaRPr>
          </a:p>
          <a:p>
            <a:pPr eaLnBrk="1" hangingPunct="1"/>
            <a:r>
              <a:rPr lang="en-US" altLang="en-US" b="1" i="1" dirty="0">
                <a:latin typeface="Calibri" pitchFamily="34" charset="0"/>
              </a:rPr>
              <a:t>Since We're Friends: An Autism Picture Book</a:t>
            </a:r>
            <a:r>
              <a:rPr lang="en-US" altLang="en-US" b="1" dirty="0">
                <a:latin typeface="Calibri" pitchFamily="34" charset="0"/>
              </a:rPr>
              <a:t> </a:t>
            </a:r>
            <a:r>
              <a:rPr lang="en-US" altLang="en-US" dirty="0">
                <a:latin typeface="Calibri" pitchFamily="34" charset="0"/>
              </a:rPr>
              <a:t>by </a:t>
            </a:r>
            <a:r>
              <a:rPr lang="en-US" altLang="en-US" u="sng" dirty="0">
                <a:latin typeface="Calibri" pitchFamily="34" charset="0"/>
              </a:rPr>
              <a:t>Celeste </a:t>
            </a:r>
            <a:r>
              <a:rPr lang="en-US" altLang="en-US" u="sng" dirty="0" err="1">
                <a:latin typeface="Calibri" pitchFamily="34" charset="0"/>
              </a:rPr>
              <a:t>Shally</a:t>
            </a:r>
            <a:endParaRPr lang="en-US" altLang="en-US" dirty="0">
              <a:latin typeface="Calibri" pitchFamily="34" charset="0"/>
            </a:endParaRPr>
          </a:p>
          <a:p>
            <a:pPr eaLnBrk="1" hangingPunct="1"/>
            <a:endParaRPr lang="en-US" altLang="en-US" dirty="0">
              <a:latin typeface="Calibri" pitchFamily="34" charset="0"/>
            </a:endParaRPr>
          </a:p>
          <a:p>
            <a:pPr eaLnBrk="1" hangingPunct="1"/>
            <a:endParaRPr lang="en-US" altLang="en-US" dirty="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a:xfrm>
            <a:off x="457200" y="-152400"/>
            <a:ext cx="8229600" cy="1143000"/>
          </a:xfrm>
        </p:spPr>
        <p:txBody>
          <a:bodyPr/>
          <a:lstStyle/>
          <a:p>
            <a:pPr eaLnBrk="1" hangingPunct="1"/>
            <a:r>
              <a:rPr lang="en-US" altLang="en-US" sz="4000" b="1" dirty="0" smtClean="0">
                <a:latin typeface="Shadows Into Light" panose="02000506000000020004" pitchFamily="2" charset="0"/>
              </a:rPr>
              <a:t>Conclusion – Community is a Verb!</a:t>
            </a:r>
          </a:p>
        </p:txBody>
      </p:sp>
      <p:sp>
        <p:nvSpPr>
          <p:cNvPr id="25604" name="TextBox 4"/>
          <p:cNvSpPr txBox="1">
            <a:spLocks noChangeArrowheads="1"/>
          </p:cNvSpPr>
          <p:nvPr/>
        </p:nvSpPr>
        <p:spPr bwMode="auto">
          <a:xfrm>
            <a:off x="1219200" y="1524000"/>
            <a:ext cx="670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latin typeface="Calibri" pitchFamily="34" charset="0"/>
            </a:endParaRPr>
          </a:p>
        </p:txBody>
      </p:sp>
      <p:sp>
        <p:nvSpPr>
          <p:cNvPr id="6" name="Text Placeholder 5"/>
          <p:cNvSpPr>
            <a:spLocks noGrp="1"/>
          </p:cNvSpPr>
          <p:nvPr>
            <p:ph type="body" idx="4294967295"/>
          </p:nvPr>
        </p:nvSpPr>
        <p:spPr>
          <a:xfrm>
            <a:off x="457200" y="990600"/>
            <a:ext cx="8229600" cy="5867400"/>
          </a:xfrm>
        </p:spPr>
        <p:txBody>
          <a:bodyPr rtlCol="0">
            <a:normAutofit fontScale="77500" lnSpcReduction="20000"/>
          </a:bodyPr>
          <a:lstStyle/>
          <a:p>
            <a:pPr marL="0" indent="0" eaLnBrk="1" fontAlgn="auto" hangingPunct="1">
              <a:spcAft>
                <a:spcPts val="0"/>
              </a:spcAft>
              <a:buNone/>
              <a:defRPr/>
            </a:pPr>
            <a:r>
              <a:rPr lang="en-US" b="1" dirty="0" smtClean="0"/>
              <a:t>The greatest resource any Troop has is its community, rallying around one another in love and support.</a:t>
            </a:r>
          </a:p>
          <a:p>
            <a:pPr eaLnBrk="1" fontAlgn="auto" hangingPunct="1">
              <a:spcAft>
                <a:spcPts val="0"/>
              </a:spcAft>
              <a:buFont typeface="Arial" pitchFamily="34" charset="0"/>
              <a:buNone/>
              <a:defRPr/>
            </a:pPr>
            <a:endParaRPr lang="en-US" b="1" dirty="0" smtClean="0"/>
          </a:p>
          <a:p>
            <a:pPr marL="0" indent="0" eaLnBrk="1" fontAlgn="auto" hangingPunct="1">
              <a:spcAft>
                <a:spcPts val="0"/>
              </a:spcAft>
              <a:buNone/>
              <a:defRPr/>
            </a:pPr>
            <a:r>
              <a:rPr lang="en-US" b="1" dirty="0" err="1" smtClean="0"/>
              <a:t>AbleNet</a:t>
            </a:r>
            <a:r>
              <a:rPr lang="en-US" b="1" dirty="0" smtClean="0"/>
              <a:t> Consortium for Excellence in Special Education (2004) defines community as a place where all [girls]:</a:t>
            </a:r>
          </a:p>
          <a:p>
            <a:pPr lvl="1" eaLnBrk="1" fontAlgn="auto" hangingPunct="1">
              <a:spcAft>
                <a:spcPts val="0"/>
              </a:spcAft>
              <a:buFont typeface="Arial" pitchFamily="34" charset="0"/>
              <a:buChar char="–"/>
              <a:defRPr/>
            </a:pPr>
            <a:r>
              <a:rPr lang="en-US" dirty="0" smtClean="0"/>
              <a:t>Experience a sense of belonging, caring and respect</a:t>
            </a:r>
          </a:p>
          <a:p>
            <a:pPr lvl="1" eaLnBrk="1" fontAlgn="auto" hangingPunct="1">
              <a:spcAft>
                <a:spcPts val="0"/>
              </a:spcAft>
              <a:buFont typeface="Arial" pitchFamily="34" charset="0"/>
              <a:buChar char="–"/>
              <a:defRPr/>
            </a:pPr>
            <a:r>
              <a:rPr lang="en-US" dirty="0" smtClean="0"/>
              <a:t>Have a growing network of meaningful relationships</a:t>
            </a:r>
          </a:p>
          <a:p>
            <a:pPr lvl="1" eaLnBrk="1" fontAlgn="auto" hangingPunct="1">
              <a:spcAft>
                <a:spcPts val="0"/>
              </a:spcAft>
              <a:buFont typeface="Arial" pitchFamily="34" charset="0"/>
              <a:buChar char="–"/>
              <a:defRPr/>
            </a:pPr>
            <a:r>
              <a:rPr lang="en-US" dirty="0" smtClean="0"/>
              <a:t>Look forward to each day because they have ongoing opportunities for relevant choices and shared fun</a:t>
            </a:r>
          </a:p>
          <a:p>
            <a:pPr lvl="1" eaLnBrk="1" fontAlgn="auto" hangingPunct="1">
              <a:spcAft>
                <a:spcPts val="0"/>
              </a:spcAft>
              <a:buFont typeface="Arial" pitchFamily="34" charset="0"/>
              <a:buChar char="–"/>
              <a:defRPr/>
            </a:pPr>
            <a:r>
              <a:rPr lang="en-US" dirty="0" smtClean="0"/>
              <a:t>Know that their voices and opinions are acknowledged and valued</a:t>
            </a:r>
          </a:p>
          <a:p>
            <a:pPr lvl="1" eaLnBrk="1" fontAlgn="auto" hangingPunct="1">
              <a:spcAft>
                <a:spcPts val="0"/>
              </a:spcAft>
              <a:buFont typeface="Arial" pitchFamily="34" charset="0"/>
              <a:buChar char="–"/>
              <a:defRPr/>
            </a:pPr>
            <a:r>
              <a:rPr lang="en-US" dirty="0" smtClean="0"/>
              <a:t>Experience an increasing sense of competence as they grow in awareness of their gifts and talents</a:t>
            </a:r>
          </a:p>
          <a:p>
            <a:pPr lvl="1" eaLnBrk="1" fontAlgn="auto" hangingPunct="1">
              <a:spcAft>
                <a:spcPts val="0"/>
              </a:spcAft>
              <a:buFont typeface="Arial" pitchFamily="34" charset="0"/>
              <a:buChar char="–"/>
              <a:defRPr/>
            </a:pPr>
            <a:r>
              <a:rPr lang="en-US" dirty="0" smtClean="0"/>
              <a:t>Know they contribute something unique, as they learn from each other.</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6" descr="AHGdad-daughter-rai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00200"/>
            <a:ext cx="4876800" cy="32099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6628" name="Title 4"/>
          <p:cNvSpPr>
            <a:spLocks noGrp="1"/>
          </p:cNvSpPr>
          <p:nvPr>
            <p:ph type="title"/>
          </p:nvPr>
        </p:nvSpPr>
        <p:spPr/>
        <p:txBody>
          <a:bodyPr/>
          <a:lstStyle/>
          <a:p>
            <a:pPr eaLnBrk="1" hangingPunct="1"/>
            <a:r>
              <a:rPr lang="en-US" altLang="en-US" b="1" dirty="0" smtClean="0"/>
              <a:t>Questions?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8"/>
          <p:cNvSpPr>
            <a:spLocks noGrp="1"/>
          </p:cNvSpPr>
          <p:nvPr>
            <p:ph type="title"/>
          </p:nvPr>
        </p:nvSpPr>
        <p:spPr/>
        <p:txBody>
          <a:bodyPr/>
          <a:lstStyle/>
          <a:p>
            <a:pPr eaLnBrk="1" hangingPunct="1"/>
            <a:r>
              <a:rPr lang="en-US" altLang="en-US" b="1" dirty="0" smtClean="0"/>
              <a:t>Learning Objectives</a:t>
            </a:r>
          </a:p>
        </p:txBody>
      </p:sp>
      <p:sp>
        <p:nvSpPr>
          <p:cNvPr id="6" name="Text Placeholder 5"/>
          <p:cNvSpPr>
            <a:spLocks noGrp="1"/>
          </p:cNvSpPr>
          <p:nvPr>
            <p:ph type="body" idx="4294967295"/>
          </p:nvPr>
        </p:nvSpPr>
        <p:spPr>
          <a:xfrm>
            <a:off x="457200" y="1524000"/>
            <a:ext cx="8229600" cy="4800600"/>
          </a:xfrm>
        </p:spPr>
        <p:txBody>
          <a:bodyPr/>
          <a:lstStyle/>
          <a:p>
            <a:pPr eaLnBrk="1" hangingPunct="1"/>
            <a:r>
              <a:rPr lang="en-US" altLang="en-US" sz="2800" dirty="0" smtClean="0"/>
              <a:t>To understand why accommodating girls with special needs is crucial to not only the AHG mission, but Jesus’ work here on earth.</a:t>
            </a:r>
          </a:p>
          <a:p>
            <a:pPr eaLnBrk="1" hangingPunct="1">
              <a:buFont typeface="Arial" charset="0"/>
              <a:buNone/>
            </a:pPr>
            <a:endParaRPr lang="en-US" altLang="en-US" sz="2800" dirty="0" smtClean="0"/>
          </a:p>
          <a:p>
            <a:pPr eaLnBrk="1" hangingPunct="1"/>
            <a:r>
              <a:rPr lang="en-US" altLang="en-US" sz="2800" dirty="0" smtClean="0"/>
              <a:t>To give Leaders and adult volunteers the knowledge and resources to effectively create an inclusive troop environment in which girls of all abilities can grow and flourish.</a:t>
            </a:r>
          </a:p>
          <a:p>
            <a:pPr eaLnBrk="1" hangingPunct="1"/>
            <a:endParaRPr lang="en-US" alt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8"/>
          <p:cNvSpPr>
            <a:spLocks noGrp="1"/>
          </p:cNvSpPr>
          <p:nvPr>
            <p:ph type="title"/>
          </p:nvPr>
        </p:nvSpPr>
        <p:spPr/>
        <p:txBody>
          <a:bodyPr/>
          <a:lstStyle/>
          <a:p>
            <a:pPr eaLnBrk="1" hangingPunct="1"/>
            <a:r>
              <a:rPr lang="en-US" altLang="en-US" b="1" dirty="0" smtClean="0"/>
              <a:t>Learning Objectives (Cont’d)</a:t>
            </a:r>
          </a:p>
        </p:txBody>
      </p:sp>
      <p:sp>
        <p:nvSpPr>
          <p:cNvPr id="10" name="Text Placeholder 9"/>
          <p:cNvSpPr>
            <a:spLocks noGrp="1"/>
          </p:cNvSpPr>
          <p:nvPr>
            <p:ph type="body" idx="4294967295"/>
          </p:nvPr>
        </p:nvSpPr>
        <p:spPr>
          <a:xfrm>
            <a:off x="457200" y="1828800"/>
            <a:ext cx="8229600" cy="3810000"/>
          </a:xfrm>
        </p:spPr>
        <p:txBody>
          <a:bodyPr/>
          <a:lstStyle/>
          <a:p>
            <a:pPr algn="just" eaLnBrk="1" hangingPunct="1"/>
            <a:r>
              <a:rPr lang="en-US" altLang="en-US" sz="2800" dirty="0" smtClean="0"/>
              <a:t>To reduce fear factor of accepting girls with Special Needs into Troop setting.</a:t>
            </a:r>
          </a:p>
          <a:p>
            <a:pPr algn="just" eaLnBrk="1" hangingPunct="1">
              <a:buFont typeface="Arial" charset="0"/>
              <a:buNone/>
            </a:pPr>
            <a:endParaRPr lang="en-US" altLang="en-US" sz="2800" dirty="0" smtClean="0"/>
          </a:p>
          <a:p>
            <a:pPr algn="just" eaLnBrk="1" hangingPunct="1"/>
            <a:r>
              <a:rPr lang="en-US" altLang="en-US" sz="2800" dirty="0" smtClean="0"/>
              <a:t>To give Leaders the tools to reach out to the community, in both education and specific outreach to girls with special needs.</a:t>
            </a:r>
          </a:p>
          <a:p>
            <a:pPr eaLnBrk="1" hangingPunct="1"/>
            <a:endParaRPr lang="en-US" alt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00_5938.jpg"/>
          <p:cNvPicPr>
            <a:picLocks noChangeAspect="1"/>
          </p:cNvPicPr>
          <p:nvPr/>
        </p:nvPicPr>
        <p:blipFill>
          <a:blip r:embed="rId3"/>
          <a:stretch>
            <a:fillRect/>
          </a:stretch>
        </p:blipFill>
        <p:spPr>
          <a:xfrm>
            <a:off x="3810000" y="2590800"/>
            <a:ext cx="4673600" cy="3505200"/>
          </a:xfrm>
          <a:prstGeom prst="rect">
            <a:avLst/>
          </a:prstGeom>
          <a:ln>
            <a:noFill/>
          </a:ln>
          <a:effectLst>
            <a:outerShdw blurRad="292100" dist="139700" dir="2700000" algn="tl" rotWithShape="0">
              <a:srgbClr val="333333">
                <a:alpha val="65000"/>
              </a:srgbClr>
            </a:outerShdw>
          </a:effectLst>
        </p:spPr>
      </p:pic>
      <p:pic>
        <p:nvPicPr>
          <p:cNvPr id="6" name="Picture 5" descr="100_5907.jpg"/>
          <p:cNvPicPr>
            <a:picLocks noChangeAspect="1"/>
          </p:cNvPicPr>
          <p:nvPr/>
        </p:nvPicPr>
        <p:blipFill>
          <a:blip r:embed="rId4"/>
          <a:stretch>
            <a:fillRect/>
          </a:stretch>
        </p:blipFill>
        <p:spPr>
          <a:xfrm>
            <a:off x="685800" y="2895600"/>
            <a:ext cx="2514600" cy="3352800"/>
          </a:xfrm>
          <a:prstGeom prst="rect">
            <a:avLst/>
          </a:prstGeom>
          <a:ln>
            <a:noFill/>
          </a:ln>
          <a:effectLst>
            <a:outerShdw blurRad="292100" dist="139700" dir="2700000" algn="tl" rotWithShape="0">
              <a:srgbClr val="333333">
                <a:alpha val="65000"/>
              </a:srgbClr>
            </a:outerShdw>
          </a:effectLst>
        </p:spPr>
      </p:pic>
      <p:sp>
        <p:nvSpPr>
          <p:cNvPr id="6149" name="Title 8"/>
          <p:cNvSpPr>
            <a:spLocks noGrp="1"/>
          </p:cNvSpPr>
          <p:nvPr>
            <p:ph type="title"/>
          </p:nvPr>
        </p:nvSpPr>
        <p:spPr>
          <a:xfrm>
            <a:off x="533400" y="0"/>
            <a:ext cx="8229600" cy="1143000"/>
          </a:xfrm>
        </p:spPr>
        <p:txBody>
          <a:bodyPr/>
          <a:lstStyle/>
          <a:p>
            <a:pPr eaLnBrk="1" hangingPunct="1"/>
            <a:r>
              <a:rPr lang="en-US" altLang="en-US" b="1" dirty="0" smtClean="0"/>
              <a:t>Troop Stories</a:t>
            </a:r>
          </a:p>
        </p:txBody>
      </p:sp>
      <p:sp>
        <p:nvSpPr>
          <p:cNvPr id="6150" name="Text Placeholder 9"/>
          <p:cNvSpPr>
            <a:spLocks noGrp="1"/>
          </p:cNvSpPr>
          <p:nvPr>
            <p:ph type="body" idx="4294967295"/>
          </p:nvPr>
        </p:nvSpPr>
        <p:spPr>
          <a:xfrm>
            <a:off x="457200" y="1066800"/>
            <a:ext cx="8229600" cy="4525963"/>
          </a:xfrm>
        </p:spPr>
        <p:txBody>
          <a:bodyPr/>
          <a:lstStyle/>
          <a:p>
            <a:pPr eaLnBrk="1" hangingPunct="1"/>
            <a:r>
              <a:rPr lang="en-US" altLang="en-US" dirty="0" smtClean="0"/>
              <a:t>Asperger Syndrome</a:t>
            </a:r>
          </a:p>
          <a:p>
            <a:pPr eaLnBrk="1" hangingPunct="1"/>
            <a:r>
              <a:rPr lang="en-US" altLang="en-US" dirty="0" smtClean="0"/>
              <a:t>Spinal Muscular Atrophy (SMA)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p:txBody>
          <a:bodyPr/>
          <a:lstStyle/>
          <a:p>
            <a:pPr eaLnBrk="1" hangingPunct="1"/>
            <a:r>
              <a:rPr lang="en-US" altLang="en-US" b="1" dirty="0" smtClean="0"/>
              <a:t>Creating an Environment </a:t>
            </a:r>
            <a:br>
              <a:rPr lang="en-US" altLang="en-US" b="1" dirty="0" smtClean="0"/>
            </a:br>
            <a:r>
              <a:rPr lang="en-US" altLang="en-US" b="1" dirty="0" smtClean="0"/>
              <a:t>Ripe for Inclusion</a:t>
            </a:r>
          </a:p>
        </p:txBody>
      </p:sp>
      <p:sp>
        <p:nvSpPr>
          <p:cNvPr id="5" name="Text Placeholder 4"/>
          <p:cNvSpPr>
            <a:spLocks noGrp="1"/>
          </p:cNvSpPr>
          <p:nvPr>
            <p:ph type="body" idx="4294967295"/>
          </p:nvPr>
        </p:nvSpPr>
        <p:spPr>
          <a:xfrm>
            <a:off x="990600" y="2332038"/>
            <a:ext cx="7315200" cy="4525962"/>
          </a:xfrm>
        </p:spPr>
        <p:txBody>
          <a:bodyPr/>
          <a:lstStyle/>
          <a:p>
            <a:pPr eaLnBrk="1" hangingPunct="1"/>
            <a:r>
              <a:rPr lang="en-US" altLang="en-US" dirty="0" smtClean="0"/>
              <a:t>Building an Inclusive Environment</a:t>
            </a:r>
          </a:p>
          <a:p>
            <a:pPr lvl="1" eaLnBrk="1" hangingPunct="1"/>
            <a:r>
              <a:rPr lang="en-US" altLang="en-US" dirty="0" smtClean="0"/>
              <a:t>What does “inclusive” mean?</a:t>
            </a:r>
          </a:p>
          <a:p>
            <a:pPr eaLnBrk="1" hangingPunct="1"/>
            <a:r>
              <a:rPr lang="en-US" altLang="en-US" dirty="0" smtClean="0"/>
              <a:t>Fair vs. Equal</a:t>
            </a:r>
          </a:p>
          <a:p>
            <a:pPr eaLnBrk="1" hangingPunct="1"/>
            <a:r>
              <a:rPr lang="en-US" altLang="en-US" dirty="0" smtClean="0"/>
              <a:t>People First</a:t>
            </a:r>
          </a:p>
          <a:p>
            <a:pPr eaLnBrk="1" hangingPunct="1"/>
            <a:r>
              <a:rPr lang="en-US" altLang="en-US" dirty="0" smtClean="0"/>
              <a:t>Adult Leadership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p:txBody>
          <a:bodyPr/>
          <a:lstStyle/>
          <a:p>
            <a:pPr eaLnBrk="1" hangingPunct="1"/>
            <a:r>
              <a:rPr lang="en-US" altLang="en-US" b="1" dirty="0" smtClean="0"/>
              <a:t>Creating an Environment </a:t>
            </a:r>
            <a:br>
              <a:rPr lang="en-US" altLang="en-US" b="1" dirty="0" smtClean="0"/>
            </a:br>
            <a:r>
              <a:rPr lang="en-US" altLang="en-US" b="1" dirty="0" smtClean="0"/>
              <a:t>Ripe for Inclusion</a:t>
            </a:r>
          </a:p>
        </p:txBody>
      </p:sp>
      <p:sp>
        <p:nvSpPr>
          <p:cNvPr id="8196" name="Text Placeholder 10"/>
          <p:cNvSpPr>
            <a:spLocks noGrp="1"/>
          </p:cNvSpPr>
          <p:nvPr>
            <p:ph type="body" idx="4294967295"/>
          </p:nvPr>
        </p:nvSpPr>
        <p:spPr>
          <a:xfrm>
            <a:off x="457200" y="1905000"/>
            <a:ext cx="8229600" cy="4525963"/>
          </a:xfrm>
        </p:spPr>
        <p:txBody>
          <a:bodyPr/>
          <a:lstStyle/>
          <a:p>
            <a:pPr eaLnBrk="1" hangingPunct="1"/>
            <a:r>
              <a:rPr lang="en-US" altLang="en-US" b="1" smtClean="0"/>
              <a:t>Initial Assessment of Needs</a:t>
            </a:r>
          </a:p>
          <a:p>
            <a:pPr lvl="1" eaLnBrk="1" hangingPunct="1"/>
            <a:r>
              <a:rPr lang="en-US" altLang="en-US" b="1" smtClean="0"/>
              <a:t>Interview Sheet</a:t>
            </a:r>
          </a:p>
        </p:txBody>
      </p:sp>
      <p:sp>
        <p:nvSpPr>
          <p:cNvPr id="2" name="Content Placeholder 1"/>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lstStyle/>
          <a:p>
            <a:pPr eaLnBrk="1" hangingPunct="1"/>
            <a:r>
              <a:rPr lang="en-US" altLang="en-US" b="1" dirty="0" smtClean="0"/>
              <a:t>Creating an Environment </a:t>
            </a:r>
            <a:br>
              <a:rPr lang="en-US" altLang="en-US" b="1" dirty="0" smtClean="0"/>
            </a:br>
            <a:r>
              <a:rPr lang="en-US" altLang="en-US" b="1" dirty="0" smtClean="0"/>
              <a:t>Ripe for Inclusion</a:t>
            </a:r>
          </a:p>
        </p:txBody>
      </p:sp>
      <p:sp>
        <p:nvSpPr>
          <p:cNvPr id="5" name="Text Placeholder 4"/>
          <p:cNvSpPr>
            <a:spLocks noGrp="1"/>
          </p:cNvSpPr>
          <p:nvPr>
            <p:ph type="body" idx="4294967295"/>
          </p:nvPr>
        </p:nvSpPr>
        <p:spPr>
          <a:xfrm>
            <a:off x="457200" y="1752600"/>
            <a:ext cx="8229600" cy="4525963"/>
          </a:xfrm>
        </p:spPr>
        <p:txBody>
          <a:bodyPr/>
          <a:lstStyle/>
          <a:p>
            <a:pPr eaLnBrk="1" hangingPunct="1"/>
            <a:r>
              <a:rPr lang="en-US" altLang="en-US" dirty="0" smtClean="0"/>
              <a:t>Tips for working with families</a:t>
            </a:r>
          </a:p>
          <a:p>
            <a:pPr lvl="1" eaLnBrk="1" hangingPunct="1"/>
            <a:r>
              <a:rPr lang="en-US" altLang="en-US" dirty="0" smtClean="0"/>
              <a:t>Parents</a:t>
            </a:r>
          </a:p>
          <a:p>
            <a:pPr lvl="1" eaLnBrk="1" hangingPunct="1"/>
            <a:r>
              <a:rPr lang="en-US" altLang="en-US" dirty="0" smtClean="0"/>
              <a:t>Siblings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p:txBody>
          <a:bodyPr/>
          <a:lstStyle/>
          <a:p>
            <a:pPr eaLnBrk="1" hangingPunct="1"/>
            <a:r>
              <a:rPr lang="en-US" altLang="en-US" b="1" dirty="0" smtClean="0"/>
              <a:t>Creating an Environment </a:t>
            </a:r>
            <a:br>
              <a:rPr lang="en-US" altLang="en-US" b="1" dirty="0" smtClean="0"/>
            </a:br>
            <a:r>
              <a:rPr lang="en-US" altLang="en-US" b="1" dirty="0" smtClean="0"/>
              <a:t>Ripe for Inclusion</a:t>
            </a:r>
          </a:p>
        </p:txBody>
      </p:sp>
      <p:sp>
        <p:nvSpPr>
          <p:cNvPr id="5" name="Text Placeholder 4"/>
          <p:cNvSpPr>
            <a:spLocks noGrp="1"/>
          </p:cNvSpPr>
          <p:nvPr>
            <p:ph type="body" idx="4294967295"/>
          </p:nvPr>
        </p:nvSpPr>
        <p:spPr>
          <a:xfrm>
            <a:off x="533400" y="1905000"/>
            <a:ext cx="8229600" cy="4525963"/>
          </a:xfrm>
        </p:spPr>
        <p:txBody>
          <a:bodyPr/>
          <a:lstStyle/>
          <a:p>
            <a:pPr eaLnBrk="1" hangingPunct="1"/>
            <a:r>
              <a:rPr lang="en-US" altLang="en-US" dirty="0" smtClean="0"/>
              <a:t>Acclimating other girls</a:t>
            </a:r>
          </a:p>
          <a:p>
            <a:pPr lvl="1" eaLnBrk="1" hangingPunct="1"/>
            <a:r>
              <a:rPr lang="en-US" altLang="en-US" dirty="0" smtClean="0"/>
              <a:t>Information</a:t>
            </a:r>
          </a:p>
          <a:p>
            <a:pPr lvl="1" eaLnBrk="1" hangingPunct="1"/>
            <a:r>
              <a:rPr lang="en-US" altLang="en-US" dirty="0" smtClean="0"/>
              <a:t>Questions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6019</TotalTime>
  <Words>4378</Words>
  <Application>Microsoft Office PowerPoint</Application>
  <PresentationFormat>On-screen Show (4:3)</PresentationFormat>
  <Paragraphs>376</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Shadows Into Light</vt:lpstr>
      <vt:lpstr>Office Theme</vt:lpstr>
      <vt:lpstr>PowerPoint Presentation</vt:lpstr>
      <vt:lpstr>Why a Special Needs Curriculum?</vt:lpstr>
      <vt:lpstr>Learning Objectives</vt:lpstr>
      <vt:lpstr>Learning Objectives (Cont’d)</vt:lpstr>
      <vt:lpstr>Troop Stories</vt:lpstr>
      <vt:lpstr>Creating an Environment  Ripe for Inclusion</vt:lpstr>
      <vt:lpstr>Creating an Environment  Ripe for Inclusion</vt:lpstr>
      <vt:lpstr>Creating an Environment  Ripe for Inclusion</vt:lpstr>
      <vt:lpstr>Creating an Environment  Ripe for Inclusion</vt:lpstr>
      <vt:lpstr>Addressing Questions</vt:lpstr>
      <vt:lpstr>Addressing Questions</vt:lpstr>
      <vt:lpstr>Creating an Environment  Ripe for Inclusion</vt:lpstr>
      <vt:lpstr>Meeting the Need</vt:lpstr>
      <vt:lpstr>Casey’s Story</vt:lpstr>
      <vt:lpstr>Modifying the AHG Program</vt:lpstr>
      <vt:lpstr>Modifying the AHG Program</vt:lpstr>
      <vt:lpstr>Modifying the AHG Program</vt:lpstr>
      <vt:lpstr>Types of Modification</vt:lpstr>
      <vt:lpstr>Spirit of the Badge</vt:lpstr>
      <vt:lpstr>Choosing the Appropriate Modification</vt:lpstr>
      <vt:lpstr>Level Award Modification Process</vt:lpstr>
      <vt:lpstr>Common Concern</vt:lpstr>
      <vt:lpstr>Resources</vt:lpstr>
      <vt:lpstr>Conclusion – Community is a Verb!</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Christy Johnson</dc:creator>
  <cp:lastModifiedBy>Adam</cp:lastModifiedBy>
  <cp:revision>33</cp:revision>
  <dcterms:created xsi:type="dcterms:W3CDTF">2009-04-22T17:46:21Z</dcterms:created>
  <dcterms:modified xsi:type="dcterms:W3CDTF">2016-07-14T03:04:24Z</dcterms:modified>
</cp:coreProperties>
</file>