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54" r:id="rId2"/>
    <p:sldId id="260" r:id="rId3"/>
    <p:sldId id="325" r:id="rId4"/>
    <p:sldId id="265" r:id="rId5"/>
    <p:sldId id="266" r:id="rId6"/>
    <p:sldId id="310" r:id="rId7"/>
    <p:sldId id="345" r:id="rId8"/>
    <p:sldId id="346" r:id="rId9"/>
    <p:sldId id="347" r:id="rId10"/>
    <p:sldId id="348" r:id="rId11"/>
    <p:sldId id="349" r:id="rId12"/>
    <p:sldId id="341" r:id="rId13"/>
    <p:sldId id="355" r:id="rId14"/>
    <p:sldId id="356" r:id="rId15"/>
    <p:sldId id="267" r:id="rId16"/>
    <p:sldId id="357" r:id="rId17"/>
    <p:sldId id="342" r:id="rId18"/>
    <p:sldId id="343" r:id="rId19"/>
    <p:sldId id="276" r:id="rId20"/>
    <p:sldId id="275" r:id="rId21"/>
    <p:sldId id="274" r:id="rId22"/>
    <p:sldId id="273" r:id="rId23"/>
    <p:sldId id="272" r:id="rId24"/>
    <p:sldId id="270" r:id="rId25"/>
    <p:sldId id="271" r:id="rId26"/>
    <p:sldId id="314" r:id="rId27"/>
    <p:sldId id="279" r:id="rId28"/>
    <p:sldId id="316" r:id="rId29"/>
    <p:sldId id="330" r:id="rId30"/>
    <p:sldId id="281" r:id="rId31"/>
    <p:sldId id="285" r:id="rId32"/>
    <p:sldId id="284" r:id="rId33"/>
    <p:sldId id="344" r:id="rId34"/>
    <p:sldId id="282" r:id="rId35"/>
    <p:sldId id="320" r:id="rId36"/>
    <p:sldId id="350" r:id="rId37"/>
    <p:sldId id="290" r:id="rId38"/>
    <p:sldId id="313" r:id="rId39"/>
    <p:sldId id="319" r:id="rId40"/>
    <p:sldId id="291" r:id="rId41"/>
    <p:sldId id="307" r:id="rId42"/>
    <p:sldId id="293" r:id="rId43"/>
    <p:sldId id="323" r:id="rId44"/>
    <p:sldId id="294" r:id="rId45"/>
    <p:sldId id="318" r:id="rId46"/>
    <p:sldId id="296" r:id="rId47"/>
    <p:sldId id="297" r:id="rId48"/>
    <p:sldId id="302" r:id="rId49"/>
    <p:sldId id="301" r:id="rId50"/>
    <p:sldId id="300" r:id="rId51"/>
    <p:sldId id="351" r:id="rId52"/>
    <p:sldId id="312" r:id="rId53"/>
    <p:sldId id="262" r:id="rId54"/>
    <p:sldId id="352" r:id="rId55"/>
    <p:sldId id="353" r:id="rId56"/>
    <p:sldId id="298" r:id="rId57"/>
    <p:sldId id="331" r:id="rId58"/>
    <p:sldId id="304" r:id="rId59"/>
    <p:sldId id="305" r:id="rId60"/>
    <p:sldId id="329" r:id="rId61"/>
    <p:sldId id="308" r:id="rId62"/>
  </p:sldIdLst>
  <p:sldSz cx="9144000" cy="6858000" type="screen4x3"/>
  <p:notesSz cx="6858000" cy="90836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4" autoAdjust="0"/>
    <p:restoredTop sz="60494" autoAdjust="0"/>
  </p:normalViewPr>
  <p:slideViewPr>
    <p:cSldViewPr>
      <p:cViewPr varScale="1">
        <p:scale>
          <a:sx n="70" d="100"/>
          <a:sy n="70" d="100"/>
        </p:scale>
        <p:origin x="276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770" y="-84"/>
      </p:cViewPr>
      <p:guideLst>
        <p:guide orient="horz" pos="286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BE85A-4928-4B97-AC03-42F72BF7AFF7}" type="doc">
      <dgm:prSet loTypeId="urn:microsoft.com/office/officeart/2005/8/layout/process1" loCatId="process" qsTypeId="urn:microsoft.com/office/officeart/2005/8/quickstyle/simple1" qsCatId="simple" csTypeId="urn:microsoft.com/office/officeart/2005/8/colors/accent1_2" csCatId="accent1" phldr="1"/>
      <dgm:spPr/>
    </dgm:pt>
    <dgm:pt modelId="{3D806C27-3053-45DF-A9EB-EF01E4928253}">
      <dgm:prSet phldrT="[Text]"/>
      <dgm:spPr/>
      <dgm:t>
        <a:bodyPr/>
        <a:lstStyle/>
        <a:p>
          <a:pPr algn="ctr"/>
          <a:endParaRPr lang="en-US" dirty="0" smtClean="0"/>
        </a:p>
        <a:p>
          <a:pPr algn="ctr"/>
          <a:r>
            <a:rPr lang="en-US" dirty="0" smtClean="0"/>
            <a:t>Tribal Ring	</a:t>
          </a:r>
          <a:endParaRPr lang="en-US" dirty="0"/>
        </a:p>
      </dgm:t>
    </dgm:pt>
    <dgm:pt modelId="{8FA8C34E-2DF1-4B4B-9AD8-5FDB8AC8B1CF}" type="parTrans" cxnId="{83413F76-5640-4C7C-A891-02C272A30839}">
      <dgm:prSet/>
      <dgm:spPr/>
      <dgm:t>
        <a:bodyPr/>
        <a:lstStyle/>
        <a:p>
          <a:endParaRPr lang="en-US"/>
        </a:p>
      </dgm:t>
    </dgm:pt>
    <dgm:pt modelId="{EE4C3093-23E3-4C9E-8C57-A35C6DD46BB9}" type="sibTrans" cxnId="{83413F76-5640-4C7C-A891-02C272A30839}">
      <dgm:prSet/>
      <dgm:spPr/>
      <dgm:t>
        <a:bodyPr/>
        <a:lstStyle/>
        <a:p>
          <a:endParaRPr lang="en-US"/>
        </a:p>
      </dgm:t>
    </dgm:pt>
    <dgm:pt modelId="{6BEFC24B-432D-42EA-9002-9D52763072E3}">
      <dgm:prSet phldrT="[Text]"/>
      <dgm:spPr/>
      <dgm:t>
        <a:bodyPr/>
        <a:lstStyle/>
        <a:p>
          <a:r>
            <a:rPr lang="en-US" dirty="0" smtClean="0"/>
            <a:t>Town Meeting	</a:t>
          </a:r>
          <a:endParaRPr lang="en-US" dirty="0"/>
        </a:p>
      </dgm:t>
    </dgm:pt>
    <dgm:pt modelId="{09D6FA59-6C8B-4C33-9718-D93CD04004CF}" type="parTrans" cxnId="{0804AFA0-028C-4F6A-B9FD-C18F46A05B80}">
      <dgm:prSet/>
      <dgm:spPr/>
      <dgm:t>
        <a:bodyPr/>
        <a:lstStyle/>
        <a:p>
          <a:endParaRPr lang="en-US"/>
        </a:p>
      </dgm:t>
    </dgm:pt>
    <dgm:pt modelId="{5AE5E8E3-08F6-40B8-8235-435A248CCBFB}" type="sibTrans" cxnId="{0804AFA0-028C-4F6A-B9FD-C18F46A05B80}">
      <dgm:prSet/>
      <dgm:spPr/>
      <dgm:t>
        <a:bodyPr/>
        <a:lstStyle/>
        <a:p>
          <a:endParaRPr lang="en-US"/>
        </a:p>
      </dgm:t>
    </dgm:pt>
    <dgm:pt modelId="{0BC99AA5-85F5-4B98-BFD1-3CE8E6F8C8E3}">
      <dgm:prSet phldrT="[Text]"/>
      <dgm:spPr/>
      <dgm:t>
        <a:bodyPr/>
        <a:lstStyle/>
        <a:p>
          <a:r>
            <a:rPr lang="en-US" dirty="0" smtClean="0"/>
            <a:t>Squad Method</a:t>
          </a:r>
          <a:endParaRPr lang="en-US" dirty="0"/>
        </a:p>
      </dgm:t>
    </dgm:pt>
    <dgm:pt modelId="{72054089-7CD7-4CDC-A7DF-DFADCB2CE0AB}" type="parTrans" cxnId="{C90F32A4-01B9-41BB-BC74-A36CE07A4A18}">
      <dgm:prSet/>
      <dgm:spPr/>
      <dgm:t>
        <a:bodyPr/>
        <a:lstStyle/>
        <a:p>
          <a:endParaRPr lang="en-US"/>
        </a:p>
      </dgm:t>
    </dgm:pt>
    <dgm:pt modelId="{3BAA988A-6AAD-4F80-A736-283DA2747F57}" type="sibTrans" cxnId="{C90F32A4-01B9-41BB-BC74-A36CE07A4A18}">
      <dgm:prSet/>
      <dgm:spPr/>
      <dgm:t>
        <a:bodyPr/>
        <a:lstStyle/>
        <a:p>
          <a:endParaRPr lang="en-US"/>
        </a:p>
      </dgm:t>
    </dgm:pt>
    <dgm:pt modelId="{D12DFD7E-539B-47C9-BDB5-D1FA0F6AFEB2}">
      <dgm:prSet phldrT="[Text]"/>
      <dgm:spPr/>
      <dgm:t>
        <a:bodyPr/>
        <a:lstStyle/>
        <a:p>
          <a:r>
            <a:rPr lang="en-US" dirty="0" smtClean="0"/>
            <a:t>Patrol System</a:t>
          </a:r>
          <a:endParaRPr lang="en-US" dirty="0"/>
        </a:p>
      </dgm:t>
    </dgm:pt>
    <dgm:pt modelId="{AC953FB4-728C-4879-BCF9-8463B4F92D6F}" type="parTrans" cxnId="{04C6F12D-7932-430C-B709-345D58F79A7A}">
      <dgm:prSet/>
      <dgm:spPr/>
      <dgm:t>
        <a:bodyPr/>
        <a:lstStyle/>
        <a:p>
          <a:endParaRPr lang="en-US"/>
        </a:p>
      </dgm:t>
    </dgm:pt>
    <dgm:pt modelId="{9A10558C-5BBA-4414-9CF5-5F710CB10551}" type="sibTrans" cxnId="{04C6F12D-7932-430C-B709-345D58F79A7A}">
      <dgm:prSet/>
      <dgm:spPr/>
      <dgm:t>
        <a:bodyPr/>
        <a:lstStyle/>
        <a:p>
          <a:endParaRPr lang="en-US"/>
        </a:p>
      </dgm:t>
    </dgm:pt>
    <dgm:pt modelId="{07BF8F7A-7F22-44C3-822B-15539049C605}" type="pres">
      <dgm:prSet presAssocID="{42DBE85A-4928-4B97-AC03-42F72BF7AFF7}" presName="Name0" presStyleCnt="0">
        <dgm:presLayoutVars>
          <dgm:dir/>
          <dgm:resizeHandles val="exact"/>
        </dgm:presLayoutVars>
      </dgm:prSet>
      <dgm:spPr/>
    </dgm:pt>
    <dgm:pt modelId="{81E45D8D-4232-4BED-BD4F-4986F715AD74}" type="pres">
      <dgm:prSet presAssocID="{3D806C27-3053-45DF-A9EB-EF01E4928253}" presName="node" presStyleLbl="node1" presStyleIdx="0" presStyleCnt="4" custScaleY="108429" custLinFactNeighborX="-454" custLinFactNeighborY="9801">
        <dgm:presLayoutVars>
          <dgm:bulletEnabled val="1"/>
        </dgm:presLayoutVars>
      </dgm:prSet>
      <dgm:spPr/>
      <dgm:t>
        <a:bodyPr/>
        <a:lstStyle/>
        <a:p>
          <a:endParaRPr lang="en-US"/>
        </a:p>
      </dgm:t>
    </dgm:pt>
    <dgm:pt modelId="{9A6F9814-AA3D-49CC-92A6-F62E1A312EBE}" type="pres">
      <dgm:prSet presAssocID="{EE4C3093-23E3-4C9E-8C57-A35C6DD46BB9}" presName="sibTrans" presStyleLbl="sibTrans2D1" presStyleIdx="0" presStyleCnt="3"/>
      <dgm:spPr/>
      <dgm:t>
        <a:bodyPr/>
        <a:lstStyle/>
        <a:p>
          <a:endParaRPr lang="en-US"/>
        </a:p>
      </dgm:t>
    </dgm:pt>
    <dgm:pt modelId="{A5A8E21C-C0BA-471A-9893-9E67883D694E}" type="pres">
      <dgm:prSet presAssocID="{EE4C3093-23E3-4C9E-8C57-A35C6DD46BB9}" presName="connectorText" presStyleLbl="sibTrans2D1" presStyleIdx="0" presStyleCnt="3"/>
      <dgm:spPr/>
      <dgm:t>
        <a:bodyPr/>
        <a:lstStyle/>
        <a:p>
          <a:endParaRPr lang="en-US"/>
        </a:p>
      </dgm:t>
    </dgm:pt>
    <dgm:pt modelId="{C1081CCB-242B-45E3-9BD8-DDD96BD3CE1C}" type="pres">
      <dgm:prSet presAssocID="{6BEFC24B-432D-42EA-9002-9D52763072E3}" presName="node" presStyleLbl="node1" presStyleIdx="1" presStyleCnt="4" custScaleY="108429" custLinFactNeighborX="-4814" custLinFactNeighborY="7546">
        <dgm:presLayoutVars>
          <dgm:bulletEnabled val="1"/>
        </dgm:presLayoutVars>
      </dgm:prSet>
      <dgm:spPr/>
      <dgm:t>
        <a:bodyPr/>
        <a:lstStyle/>
        <a:p>
          <a:endParaRPr lang="en-US"/>
        </a:p>
      </dgm:t>
    </dgm:pt>
    <dgm:pt modelId="{36815E41-6BFA-4E68-980D-91EECB37333B}" type="pres">
      <dgm:prSet presAssocID="{5AE5E8E3-08F6-40B8-8235-435A248CCBFB}" presName="sibTrans" presStyleLbl="sibTrans2D1" presStyleIdx="1" presStyleCnt="3"/>
      <dgm:spPr/>
      <dgm:t>
        <a:bodyPr/>
        <a:lstStyle/>
        <a:p>
          <a:endParaRPr lang="en-US"/>
        </a:p>
      </dgm:t>
    </dgm:pt>
    <dgm:pt modelId="{67E35B77-6DA0-45C5-ACC9-B321B85CFBC8}" type="pres">
      <dgm:prSet presAssocID="{5AE5E8E3-08F6-40B8-8235-435A248CCBFB}" presName="connectorText" presStyleLbl="sibTrans2D1" presStyleIdx="1" presStyleCnt="3"/>
      <dgm:spPr/>
      <dgm:t>
        <a:bodyPr/>
        <a:lstStyle/>
        <a:p>
          <a:endParaRPr lang="en-US"/>
        </a:p>
      </dgm:t>
    </dgm:pt>
    <dgm:pt modelId="{C9036371-4893-428B-9801-9805F7E7F83D}" type="pres">
      <dgm:prSet presAssocID="{0BC99AA5-85F5-4B98-BFD1-3CE8E6F8C8E3}" presName="node" presStyleLbl="node1" presStyleIdx="2" presStyleCnt="4" custScaleY="108429" custLinFactNeighborX="-4641" custLinFactNeighborY="9801">
        <dgm:presLayoutVars>
          <dgm:bulletEnabled val="1"/>
        </dgm:presLayoutVars>
      </dgm:prSet>
      <dgm:spPr/>
      <dgm:t>
        <a:bodyPr/>
        <a:lstStyle/>
        <a:p>
          <a:endParaRPr lang="en-US"/>
        </a:p>
      </dgm:t>
    </dgm:pt>
    <dgm:pt modelId="{DC4D40A8-81F6-4684-AD52-987AA2D4DD96}" type="pres">
      <dgm:prSet presAssocID="{3BAA988A-6AAD-4F80-A736-283DA2747F57}" presName="sibTrans" presStyleLbl="sibTrans2D1" presStyleIdx="2" presStyleCnt="3"/>
      <dgm:spPr/>
      <dgm:t>
        <a:bodyPr/>
        <a:lstStyle/>
        <a:p>
          <a:endParaRPr lang="en-US"/>
        </a:p>
      </dgm:t>
    </dgm:pt>
    <dgm:pt modelId="{BBBDFEFC-FD3C-42D1-8442-65538DA9561D}" type="pres">
      <dgm:prSet presAssocID="{3BAA988A-6AAD-4F80-A736-283DA2747F57}" presName="connectorText" presStyleLbl="sibTrans2D1" presStyleIdx="2" presStyleCnt="3"/>
      <dgm:spPr/>
      <dgm:t>
        <a:bodyPr/>
        <a:lstStyle/>
        <a:p>
          <a:endParaRPr lang="en-US"/>
        </a:p>
      </dgm:t>
    </dgm:pt>
    <dgm:pt modelId="{34432A91-8804-400C-80F7-2C974521A2F0}" type="pres">
      <dgm:prSet presAssocID="{D12DFD7E-539B-47C9-BDB5-D1FA0F6AFEB2}" presName="node" presStyleLbl="node1" presStyleIdx="3" presStyleCnt="4" custScaleX="100756" custScaleY="108566" custLinFactNeighborX="668" custLinFactNeighborY="9869">
        <dgm:presLayoutVars>
          <dgm:bulletEnabled val="1"/>
        </dgm:presLayoutVars>
      </dgm:prSet>
      <dgm:spPr/>
      <dgm:t>
        <a:bodyPr/>
        <a:lstStyle/>
        <a:p>
          <a:endParaRPr lang="en-US"/>
        </a:p>
      </dgm:t>
    </dgm:pt>
  </dgm:ptLst>
  <dgm:cxnLst>
    <dgm:cxn modelId="{83413F76-5640-4C7C-A891-02C272A30839}" srcId="{42DBE85A-4928-4B97-AC03-42F72BF7AFF7}" destId="{3D806C27-3053-45DF-A9EB-EF01E4928253}" srcOrd="0" destOrd="0" parTransId="{8FA8C34E-2DF1-4B4B-9AD8-5FDB8AC8B1CF}" sibTransId="{EE4C3093-23E3-4C9E-8C57-A35C6DD46BB9}"/>
    <dgm:cxn modelId="{8F9EDB90-1745-44EF-9DBB-64C93E3F4A93}" type="presOf" srcId="{3BAA988A-6AAD-4F80-A736-283DA2747F57}" destId="{DC4D40A8-81F6-4684-AD52-987AA2D4DD96}" srcOrd="0" destOrd="0" presId="urn:microsoft.com/office/officeart/2005/8/layout/process1"/>
    <dgm:cxn modelId="{E1A0C816-FC29-45D8-93BA-4D831FB123AB}" type="presOf" srcId="{EE4C3093-23E3-4C9E-8C57-A35C6DD46BB9}" destId="{A5A8E21C-C0BA-471A-9893-9E67883D694E}" srcOrd="1" destOrd="0" presId="urn:microsoft.com/office/officeart/2005/8/layout/process1"/>
    <dgm:cxn modelId="{B5CC4248-4754-4AC7-BD47-01B4C17DEBA5}" type="presOf" srcId="{3BAA988A-6AAD-4F80-A736-283DA2747F57}" destId="{BBBDFEFC-FD3C-42D1-8442-65538DA9561D}" srcOrd="1" destOrd="0" presId="urn:microsoft.com/office/officeart/2005/8/layout/process1"/>
    <dgm:cxn modelId="{0804AFA0-028C-4F6A-B9FD-C18F46A05B80}" srcId="{42DBE85A-4928-4B97-AC03-42F72BF7AFF7}" destId="{6BEFC24B-432D-42EA-9002-9D52763072E3}" srcOrd="1" destOrd="0" parTransId="{09D6FA59-6C8B-4C33-9718-D93CD04004CF}" sibTransId="{5AE5E8E3-08F6-40B8-8235-435A248CCBFB}"/>
    <dgm:cxn modelId="{D6497E2A-5CF6-469E-8648-BE91330C987D}" type="presOf" srcId="{5AE5E8E3-08F6-40B8-8235-435A248CCBFB}" destId="{67E35B77-6DA0-45C5-ACC9-B321B85CFBC8}" srcOrd="1" destOrd="0" presId="urn:microsoft.com/office/officeart/2005/8/layout/process1"/>
    <dgm:cxn modelId="{79ACA606-5A92-46E1-BBFC-A2FABCFF70AA}" type="presOf" srcId="{3D806C27-3053-45DF-A9EB-EF01E4928253}" destId="{81E45D8D-4232-4BED-BD4F-4986F715AD74}" srcOrd="0" destOrd="0" presId="urn:microsoft.com/office/officeart/2005/8/layout/process1"/>
    <dgm:cxn modelId="{04C6F12D-7932-430C-B709-345D58F79A7A}" srcId="{42DBE85A-4928-4B97-AC03-42F72BF7AFF7}" destId="{D12DFD7E-539B-47C9-BDB5-D1FA0F6AFEB2}" srcOrd="3" destOrd="0" parTransId="{AC953FB4-728C-4879-BCF9-8463B4F92D6F}" sibTransId="{9A10558C-5BBA-4414-9CF5-5F710CB10551}"/>
    <dgm:cxn modelId="{E3984ADB-48DD-4891-A728-38569921E9F6}" type="presOf" srcId="{6BEFC24B-432D-42EA-9002-9D52763072E3}" destId="{C1081CCB-242B-45E3-9BD8-DDD96BD3CE1C}" srcOrd="0" destOrd="0" presId="urn:microsoft.com/office/officeart/2005/8/layout/process1"/>
    <dgm:cxn modelId="{9C07AAB8-E369-47B2-95CC-B955DA2841A0}" type="presOf" srcId="{5AE5E8E3-08F6-40B8-8235-435A248CCBFB}" destId="{36815E41-6BFA-4E68-980D-91EECB37333B}" srcOrd="0" destOrd="0" presId="urn:microsoft.com/office/officeart/2005/8/layout/process1"/>
    <dgm:cxn modelId="{9AA85F0F-2A71-462B-9C7B-51FD3F449EAB}" type="presOf" srcId="{D12DFD7E-539B-47C9-BDB5-D1FA0F6AFEB2}" destId="{34432A91-8804-400C-80F7-2C974521A2F0}" srcOrd="0" destOrd="0" presId="urn:microsoft.com/office/officeart/2005/8/layout/process1"/>
    <dgm:cxn modelId="{6AB5F5C2-AC64-42C9-928A-C4CD1F437C04}" type="presOf" srcId="{0BC99AA5-85F5-4B98-BFD1-3CE8E6F8C8E3}" destId="{C9036371-4893-428B-9801-9805F7E7F83D}" srcOrd="0" destOrd="0" presId="urn:microsoft.com/office/officeart/2005/8/layout/process1"/>
    <dgm:cxn modelId="{A464EBF5-B2D9-421A-89C4-2728722BBD5C}" type="presOf" srcId="{EE4C3093-23E3-4C9E-8C57-A35C6DD46BB9}" destId="{9A6F9814-AA3D-49CC-92A6-F62E1A312EBE}" srcOrd="0" destOrd="0" presId="urn:microsoft.com/office/officeart/2005/8/layout/process1"/>
    <dgm:cxn modelId="{C90F32A4-01B9-41BB-BC74-A36CE07A4A18}" srcId="{42DBE85A-4928-4B97-AC03-42F72BF7AFF7}" destId="{0BC99AA5-85F5-4B98-BFD1-3CE8E6F8C8E3}" srcOrd="2" destOrd="0" parTransId="{72054089-7CD7-4CDC-A7DF-DFADCB2CE0AB}" sibTransId="{3BAA988A-6AAD-4F80-A736-283DA2747F57}"/>
    <dgm:cxn modelId="{6487C90C-5DE3-4396-8973-7A1B3CD5D8B1}" type="presOf" srcId="{42DBE85A-4928-4B97-AC03-42F72BF7AFF7}" destId="{07BF8F7A-7F22-44C3-822B-15539049C605}" srcOrd="0" destOrd="0" presId="urn:microsoft.com/office/officeart/2005/8/layout/process1"/>
    <dgm:cxn modelId="{F58A9FC7-09DD-4191-A102-221D67455360}" type="presParOf" srcId="{07BF8F7A-7F22-44C3-822B-15539049C605}" destId="{81E45D8D-4232-4BED-BD4F-4986F715AD74}" srcOrd="0" destOrd="0" presId="urn:microsoft.com/office/officeart/2005/8/layout/process1"/>
    <dgm:cxn modelId="{967F62D7-B902-46F3-800F-CA3DCB723705}" type="presParOf" srcId="{07BF8F7A-7F22-44C3-822B-15539049C605}" destId="{9A6F9814-AA3D-49CC-92A6-F62E1A312EBE}" srcOrd="1" destOrd="0" presId="urn:microsoft.com/office/officeart/2005/8/layout/process1"/>
    <dgm:cxn modelId="{C57E26E9-6169-4BDF-AADA-CD2BA6B08914}" type="presParOf" srcId="{9A6F9814-AA3D-49CC-92A6-F62E1A312EBE}" destId="{A5A8E21C-C0BA-471A-9893-9E67883D694E}" srcOrd="0" destOrd="0" presId="urn:microsoft.com/office/officeart/2005/8/layout/process1"/>
    <dgm:cxn modelId="{4F8F5ACE-0D1C-4B8B-93C4-FE1E0F14036B}" type="presParOf" srcId="{07BF8F7A-7F22-44C3-822B-15539049C605}" destId="{C1081CCB-242B-45E3-9BD8-DDD96BD3CE1C}" srcOrd="2" destOrd="0" presId="urn:microsoft.com/office/officeart/2005/8/layout/process1"/>
    <dgm:cxn modelId="{33C94F5E-B92B-4BE9-8064-6151052D0174}" type="presParOf" srcId="{07BF8F7A-7F22-44C3-822B-15539049C605}" destId="{36815E41-6BFA-4E68-980D-91EECB37333B}" srcOrd="3" destOrd="0" presId="urn:microsoft.com/office/officeart/2005/8/layout/process1"/>
    <dgm:cxn modelId="{C6106548-A335-49D5-9468-E53D2D548E0A}" type="presParOf" srcId="{36815E41-6BFA-4E68-980D-91EECB37333B}" destId="{67E35B77-6DA0-45C5-ACC9-B321B85CFBC8}" srcOrd="0" destOrd="0" presId="urn:microsoft.com/office/officeart/2005/8/layout/process1"/>
    <dgm:cxn modelId="{22B937B4-7BDE-43B4-B2F7-FC26A596DDAE}" type="presParOf" srcId="{07BF8F7A-7F22-44C3-822B-15539049C605}" destId="{C9036371-4893-428B-9801-9805F7E7F83D}" srcOrd="4" destOrd="0" presId="urn:microsoft.com/office/officeart/2005/8/layout/process1"/>
    <dgm:cxn modelId="{3D06E03B-CE39-4736-8440-C116D2499BBB}" type="presParOf" srcId="{07BF8F7A-7F22-44C3-822B-15539049C605}" destId="{DC4D40A8-81F6-4684-AD52-987AA2D4DD96}" srcOrd="5" destOrd="0" presId="urn:microsoft.com/office/officeart/2005/8/layout/process1"/>
    <dgm:cxn modelId="{CBFE9982-9B56-4B0A-8F58-4D397FA492AA}" type="presParOf" srcId="{DC4D40A8-81F6-4684-AD52-987AA2D4DD96}" destId="{BBBDFEFC-FD3C-42D1-8442-65538DA9561D}" srcOrd="0" destOrd="0" presId="urn:microsoft.com/office/officeart/2005/8/layout/process1"/>
    <dgm:cxn modelId="{10D66F6B-12B3-4FEF-8136-1067265A8AE6}" type="presParOf" srcId="{07BF8F7A-7F22-44C3-822B-15539049C605}" destId="{34432A91-8804-400C-80F7-2C974521A2F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4E95A2-D43E-423D-91A7-D0CEC5A00F6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A692AFE-2DAF-4A00-9B25-3470ACCEB947}">
      <dgm:prSet phldrT="[Text]"/>
      <dgm:spPr/>
      <dgm:t>
        <a:bodyPr/>
        <a:lstStyle/>
        <a:p>
          <a:r>
            <a:rPr lang="en-US" dirty="0" smtClean="0"/>
            <a:t>Girl Patrol Leader</a:t>
          </a:r>
          <a:endParaRPr lang="en-US" dirty="0"/>
        </a:p>
      </dgm:t>
    </dgm:pt>
    <dgm:pt modelId="{55B47B33-FDD6-4B15-8D39-F453A732C114}" type="parTrans" cxnId="{80AF0932-92E4-4707-8A5B-89B873B5415B}">
      <dgm:prSet/>
      <dgm:spPr/>
      <dgm:t>
        <a:bodyPr/>
        <a:lstStyle/>
        <a:p>
          <a:endParaRPr lang="en-US"/>
        </a:p>
      </dgm:t>
    </dgm:pt>
    <dgm:pt modelId="{A86166F3-CD94-478C-8964-3E6775024878}" type="sibTrans" cxnId="{80AF0932-92E4-4707-8A5B-89B873B5415B}">
      <dgm:prSet/>
      <dgm:spPr/>
      <dgm:t>
        <a:bodyPr/>
        <a:lstStyle/>
        <a:p>
          <a:endParaRPr lang="en-US"/>
        </a:p>
      </dgm:t>
    </dgm:pt>
    <dgm:pt modelId="{B592AB81-747A-4BFD-B0E0-92A06A72C22B}">
      <dgm:prSet phldrT="[Text]"/>
      <dgm:spPr/>
      <dgm:t>
        <a:bodyPr/>
        <a:lstStyle/>
        <a:p>
          <a:r>
            <a:rPr lang="en-US" dirty="0" smtClean="0"/>
            <a:t>Girl</a:t>
          </a:r>
          <a:endParaRPr lang="en-US" dirty="0"/>
        </a:p>
      </dgm:t>
    </dgm:pt>
    <dgm:pt modelId="{888051D2-61F0-4CEE-870F-84735E0038D7}" type="parTrans" cxnId="{9E742D70-B20C-4818-8CCE-1304273C0BE4}">
      <dgm:prSet/>
      <dgm:spPr/>
      <dgm:t>
        <a:bodyPr/>
        <a:lstStyle/>
        <a:p>
          <a:endParaRPr lang="en-US"/>
        </a:p>
      </dgm:t>
    </dgm:pt>
    <dgm:pt modelId="{191D510F-2DE8-48AF-B25A-E1B3B707EFFC}" type="sibTrans" cxnId="{9E742D70-B20C-4818-8CCE-1304273C0BE4}">
      <dgm:prSet/>
      <dgm:spPr/>
      <dgm:t>
        <a:bodyPr/>
        <a:lstStyle/>
        <a:p>
          <a:endParaRPr lang="en-US"/>
        </a:p>
      </dgm:t>
    </dgm:pt>
    <dgm:pt modelId="{C3F08AAE-7AB3-43E2-93A4-06B9D2509042}">
      <dgm:prSet phldrT="[Text]"/>
      <dgm:spPr/>
      <dgm:t>
        <a:bodyPr/>
        <a:lstStyle/>
        <a:p>
          <a:r>
            <a:rPr lang="en-US" dirty="0" smtClean="0"/>
            <a:t>Girl</a:t>
          </a:r>
          <a:endParaRPr lang="en-US" dirty="0"/>
        </a:p>
      </dgm:t>
    </dgm:pt>
    <dgm:pt modelId="{D8825038-89D5-46D4-A512-3F0209ABE36E}" type="parTrans" cxnId="{74752720-82D0-445D-B584-54138F935ADA}">
      <dgm:prSet/>
      <dgm:spPr/>
      <dgm:t>
        <a:bodyPr/>
        <a:lstStyle/>
        <a:p>
          <a:endParaRPr lang="en-US"/>
        </a:p>
      </dgm:t>
    </dgm:pt>
    <dgm:pt modelId="{A209A88C-37DE-4852-83C6-BD9241C09EEE}" type="sibTrans" cxnId="{74752720-82D0-445D-B584-54138F935ADA}">
      <dgm:prSet/>
      <dgm:spPr/>
      <dgm:t>
        <a:bodyPr/>
        <a:lstStyle/>
        <a:p>
          <a:endParaRPr lang="en-US"/>
        </a:p>
      </dgm:t>
    </dgm:pt>
    <dgm:pt modelId="{55418152-1811-4BE2-BDB7-AA60EC154362}">
      <dgm:prSet phldrT="[Text]"/>
      <dgm:spPr/>
      <dgm:t>
        <a:bodyPr/>
        <a:lstStyle/>
        <a:p>
          <a:r>
            <a:rPr lang="en-US" dirty="0" smtClean="0"/>
            <a:t>Girl</a:t>
          </a:r>
          <a:endParaRPr lang="en-US" dirty="0"/>
        </a:p>
      </dgm:t>
    </dgm:pt>
    <dgm:pt modelId="{C585E234-6618-4AC2-A487-F699FDF668DC}" type="parTrans" cxnId="{E5CCDF38-C08B-47CC-B8A5-006246EE344B}">
      <dgm:prSet/>
      <dgm:spPr/>
      <dgm:t>
        <a:bodyPr/>
        <a:lstStyle/>
        <a:p>
          <a:endParaRPr lang="en-US"/>
        </a:p>
      </dgm:t>
    </dgm:pt>
    <dgm:pt modelId="{7FFF8145-944A-4B17-8658-3359DE70366C}" type="sibTrans" cxnId="{E5CCDF38-C08B-47CC-B8A5-006246EE344B}">
      <dgm:prSet/>
      <dgm:spPr/>
      <dgm:t>
        <a:bodyPr/>
        <a:lstStyle/>
        <a:p>
          <a:endParaRPr lang="en-US"/>
        </a:p>
      </dgm:t>
    </dgm:pt>
    <dgm:pt modelId="{0D3C177B-CC0D-46F8-8C2F-7E0BB4F0032E}">
      <dgm:prSet/>
      <dgm:spPr/>
      <dgm:t>
        <a:bodyPr/>
        <a:lstStyle/>
        <a:p>
          <a:r>
            <a:rPr lang="en-US" dirty="0" smtClean="0"/>
            <a:t>Girl</a:t>
          </a:r>
          <a:endParaRPr lang="en-US" dirty="0"/>
        </a:p>
      </dgm:t>
    </dgm:pt>
    <dgm:pt modelId="{D56989C8-65B5-47C1-9324-9ADE0A8E218B}" type="parTrans" cxnId="{01EA87C6-0E7A-429A-8AD8-8A4FF141648F}">
      <dgm:prSet/>
      <dgm:spPr/>
      <dgm:t>
        <a:bodyPr/>
        <a:lstStyle/>
        <a:p>
          <a:endParaRPr lang="en-US"/>
        </a:p>
      </dgm:t>
    </dgm:pt>
    <dgm:pt modelId="{623AEA50-2B4E-4B71-A310-98E04FD42E3F}" type="sibTrans" cxnId="{01EA87C6-0E7A-429A-8AD8-8A4FF141648F}">
      <dgm:prSet/>
      <dgm:spPr/>
      <dgm:t>
        <a:bodyPr/>
        <a:lstStyle/>
        <a:p>
          <a:endParaRPr lang="en-US"/>
        </a:p>
      </dgm:t>
    </dgm:pt>
    <dgm:pt modelId="{F8760D74-2F77-41A6-AF35-3744DB263B1C}" type="pres">
      <dgm:prSet presAssocID="{1D4E95A2-D43E-423D-91A7-D0CEC5A00F61}" presName="hierChild1" presStyleCnt="0">
        <dgm:presLayoutVars>
          <dgm:chPref val="1"/>
          <dgm:dir/>
          <dgm:animOne val="branch"/>
          <dgm:animLvl val="lvl"/>
          <dgm:resizeHandles/>
        </dgm:presLayoutVars>
      </dgm:prSet>
      <dgm:spPr/>
      <dgm:t>
        <a:bodyPr/>
        <a:lstStyle/>
        <a:p>
          <a:endParaRPr lang="en-US"/>
        </a:p>
      </dgm:t>
    </dgm:pt>
    <dgm:pt modelId="{C06E539E-A99C-4184-9540-4DE4A662C13D}" type="pres">
      <dgm:prSet presAssocID="{2A692AFE-2DAF-4A00-9B25-3470ACCEB947}" presName="hierRoot1" presStyleCnt="0"/>
      <dgm:spPr/>
    </dgm:pt>
    <dgm:pt modelId="{15F5E94C-7C3D-4C76-8ADD-7EE7D9AF158F}" type="pres">
      <dgm:prSet presAssocID="{2A692AFE-2DAF-4A00-9B25-3470ACCEB947}" presName="composite" presStyleCnt="0"/>
      <dgm:spPr/>
    </dgm:pt>
    <dgm:pt modelId="{555A9DFE-083E-436F-ABB8-2ACE6DA0618A}" type="pres">
      <dgm:prSet presAssocID="{2A692AFE-2DAF-4A00-9B25-3470ACCEB947}" presName="background" presStyleLbl="node0" presStyleIdx="0" presStyleCnt="1"/>
      <dgm:spPr/>
    </dgm:pt>
    <dgm:pt modelId="{AF82A023-6EDF-4378-88E3-DC08A28B7398}" type="pres">
      <dgm:prSet presAssocID="{2A692AFE-2DAF-4A00-9B25-3470ACCEB947}" presName="text" presStyleLbl="fgAcc0" presStyleIdx="0" presStyleCnt="1">
        <dgm:presLayoutVars>
          <dgm:chPref val="3"/>
        </dgm:presLayoutVars>
      </dgm:prSet>
      <dgm:spPr/>
      <dgm:t>
        <a:bodyPr/>
        <a:lstStyle/>
        <a:p>
          <a:endParaRPr lang="en-US"/>
        </a:p>
      </dgm:t>
    </dgm:pt>
    <dgm:pt modelId="{04322F46-9C03-46F0-A065-F1DD4CF40BC5}" type="pres">
      <dgm:prSet presAssocID="{2A692AFE-2DAF-4A00-9B25-3470ACCEB947}" presName="hierChild2" presStyleCnt="0"/>
      <dgm:spPr/>
    </dgm:pt>
    <dgm:pt modelId="{7998EA9B-AD45-4A07-B510-2F1190AFC101}" type="pres">
      <dgm:prSet presAssocID="{888051D2-61F0-4CEE-870F-84735E0038D7}" presName="Name10" presStyleLbl="parChTrans1D2" presStyleIdx="0" presStyleCnt="4"/>
      <dgm:spPr/>
      <dgm:t>
        <a:bodyPr/>
        <a:lstStyle/>
        <a:p>
          <a:endParaRPr lang="en-US"/>
        </a:p>
      </dgm:t>
    </dgm:pt>
    <dgm:pt modelId="{E9C704F6-F318-4E77-A456-33A0D5873EFF}" type="pres">
      <dgm:prSet presAssocID="{B592AB81-747A-4BFD-B0E0-92A06A72C22B}" presName="hierRoot2" presStyleCnt="0"/>
      <dgm:spPr/>
    </dgm:pt>
    <dgm:pt modelId="{B3C25B37-4B46-4ED9-9E7A-DC0A9096D483}" type="pres">
      <dgm:prSet presAssocID="{B592AB81-747A-4BFD-B0E0-92A06A72C22B}" presName="composite2" presStyleCnt="0"/>
      <dgm:spPr/>
    </dgm:pt>
    <dgm:pt modelId="{B7845674-A28E-465B-9D91-166DB468E7EC}" type="pres">
      <dgm:prSet presAssocID="{B592AB81-747A-4BFD-B0E0-92A06A72C22B}" presName="background2" presStyleLbl="node2" presStyleIdx="0" presStyleCnt="4"/>
      <dgm:spPr/>
    </dgm:pt>
    <dgm:pt modelId="{E7D55475-4394-45E5-906E-CA74AF0A7060}" type="pres">
      <dgm:prSet presAssocID="{B592AB81-747A-4BFD-B0E0-92A06A72C22B}" presName="text2" presStyleLbl="fgAcc2" presStyleIdx="0" presStyleCnt="4">
        <dgm:presLayoutVars>
          <dgm:chPref val="3"/>
        </dgm:presLayoutVars>
      </dgm:prSet>
      <dgm:spPr/>
      <dgm:t>
        <a:bodyPr/>
        <a:lstStyle/>
        <a:p>
          <a:endParaRPr lang="en-US"/>
        </a:p>
      </dgm:t>
    </dgm:pt>
    <dgm:pt modelId="{3A8C736F-19E4-4FDB-81C3-569284EF7F23}" type="pres">
      <dgm:prSet presAssocID="{B592AB81-747A-4BFD-B0E0-92A06A72C22B}" presName="hierChild3" presStyleCnt="0"/>
      <dgm:spPr/>
    </dgm:pt>
    <dgm:pt modelId="{D5543C3E-44A5-42A2-B07C-70828FAE2675}" type="pres">
      <dgm:prSet presAssocID="{D8825038-89D5-46D4-A512-3F0209ABE36E}" presName="Name10" presStyleLbl="parChTrans1D2" presStyleIdx="1" presStyleCnt="4"/>
      <dgm:spPr/>
      <dgm:t>
        <a:bodyPr/>
        <a:lstStyle/>
        <a:p>
          <a:endParaRPr lang="en-US"/>
        </a:p>
      </dgm:t>
    </dgm:pt>
    <dgm:pt modelId="{0A291251-0204-4924-B405-66BA9902F3F9}" type="pres">
      <dgm:prSet presAssocID="{C3F08AAE-7AB3-43E2-93A4-06B9D2509042}" presName="hierRoot2" presStyleCnt="0"/>
      <dgm:spPr/>
    </dgm:pt>
    <dgm:pt modelId="{FABDB1D6-9E2A-47EB-A115-54F30B3C7137}" type="pres">
      <dgm:prSet presAssocID="{C3F08AAE-7AB3-43E2-93A4-06B9D2509042}" presName="composite2" presStyleCnt="0"/>
      <dgm:spPr/>
    </dgm:pt>
    <dgm:pt modelId="{7BC26068-3881-4DD2-BC08-F21A74A97EE7}" type="pres">
      <dgm:prSet presAssocID="{C3F08AAE-7AB3-43E2-93A4-06B9D2509042}" presName="background2" presStyleLbl="node2" presStyleIdx="1" presStyleCnt="4"/>
      <dgm:spPr/>
    </dgm:pt>
    <dgm:pt modelId="{802DE184-5C7A-474E-9A47-5264076208B9}" type="pres">
      <dgm:prSet presAssocID="{C3F08AAE-7AB3-43E2-93A4-06B9D2509042}" presName="text2" presStyleLbl="fgAcc2" presStyleIdx="1" presStyleCnt="4">
        <dgm:presLayoutVars>
          <dgm:chPref val="3"/>
        </dgm:presLayoutVars>
      </dgm:prSet>
      <dgm:spPr/>
      <dgm:t>
        <a:bodyPr/>
        <a:lstStyle/>
        <a:p>
          <a:endParaRPr lang="en-US"/>
        </a:p>
      </dgm:t>
    </dgm:pt>
    <dgm:pt modelId="{02015B0F-D314-4907-BAD3-E8EB7044B11B}" type="pres">
      <dgm:prSet presAssocID="{C3F08AAE-7AB3-43E2-93A4-06B9D2509042}" presName="hierChild3" presStyleCnt="0"/>
      <dgm:spPr/>
    </dgm:pt>
    <dgm:pt modelId="{7F3CA65B-EA8E-47B7-9AB8-F18B08CA94A5}" type="pres">
      <dgm:prSet presAssocID="{C585E234-6618-4AC2-A487-F699FDF668DC}" presName="Name10" presStyleLbl="parChTrans1D2" presStyleIdx="2" presStyleCnt="4"/>
      <dgm:spPr/>
      <dgm:t>
        <a:bodyPr/>
        <a:lstStyle/>
        <a:p>
          <a:endParaRPr lang="en-US"/>
        </a:p>
      </dgm:t>
    </dgm:pt>
    <dgm:pt modelId="{E9AD5D1A-4E09-4FB9-8D4F-D29CE54C0792}" type="pres">
      <dgm:prSet presAssocID="{55418152-1811-4BE2-BDB7-AA60EC154362}" presName="hierRoot2" presStyleCnt="0"/>
      <dgm:spPr/>
    </dgm:pt>
    <dgm:pt modelId="{BA921E27-7B11-4724-8594-BF698C7C9546}" type="pres">
      <dgm:prSet presAssocID="{55418152-1811-4BE2-BDB7-AA60EC154362}" presName="composite2" presStyleCnt="0"/>
      <dgm:spPr/>
    </dgm:pt>
    <dgm:pt modelId="{23540965-4E8E-4E34-9992-3E63DFBF79BE}" type="pres">
      <dgm:prSet presAssocID="{55418152-1811-4BE2-BDB7-AA60EC154362}" presName="background2" presStyleLbl="node2" presStyleIdx="2" presStyleCnt="4"/>
      <dgm:spPr/>
    </dgm:pt>
    <dgm:pt modelId="{5035B7AD-9957-4E71-9C82-F6E0B3F47D38}" type="pres">
      <dgm:prSet presAssocID="{55418152-1811-4BE2-BDB7-AA60EC154362}" presName="text2" presStyleLbl="fgAcc2" presStyleIdx="2" presStyleCnt="4">
        <dgm:presLayoutVars>
          <dgm:chPref val="3"/>
        </dgm:presLayoutVars>
      </dgm:prSet>
      <dgm:spPr/>
      <dgm:t>
        <a:bodyPr/>
        <a:lstStyle/>
        <a:p>
          <a:endParaRPr lang="en-US"/>
        </a:p>
      </dgm:t>
    </dgm:pt>
    <dgm:pt modelId="{3CD5343C-B086-4CC4-8504-05429ED6856D}" type="pres">
      <dgm:prSet presAssocID="{55418152-1811-4BE2-BDB7-AA60EC154362}" presName="hierChild3" presStyleCnt="0"/>
      <dgm:spPr/>
    </dgm:pt>
    <dgm:pt modelId="{8F6F216E-BE8B-47DE-8CA6-761305673FB5}" type="pres">
      <dgm:prSet presAssocID="{D56989C8-65B5-47C1-9324-9ADE0A8E218B}" presName="Name10" presStyleLbl="parChTrans1D2" presStyleIdx="3" presStyleCnt="4"/>
      <dgm:spPr/>
      <dgm:t>
        <a:bodyPr/>
        <a:lstStyle/>
        <a:p>
          <a:endParaRPr lang="en-US"/>
        </a:p>
      </dgm:t>
    </dgm:pt>
    <dgm:pt modelId="{4545B043-7BA5-41F4-B63C-DE8996128311}" type="pres">
      <dgm:prSet presAssocID="{0D3C177B-CC0D-46F8-8C2F-7E0BB4F0032E}" presName="hierRoot2" presStyleCnt="0"/>
      <dgm:spPr/>
    </dgm:pt>
    <dgm:pt modelId="{82ED4498-A293-4F01-8A62-027817EBEC04}" type="pres">
      <dgm:prSet presAssocID="{0D3C177B-CC0D-46F8-8C2F-7E0BB4F0032E}" presName="composite2" presStyleCnt="0"/>
      <dgm:spPr/>
    </dgm:pt>
    <dgm:pt modelId="{F3CE7DB0-429E-4795-8B8B-293738FF9527}" type="pres">
      <dgm:prSet presAssocID="{0D3C177B-CC0D-46F8-8C2F-7E0BB4F0032E}" presName="background2" presStyleLbl="node2" presStyleIdx="3" presStyleCnt="4"/>
      <dgm:spPr/>
    </dgm:pt>
    <dgm:pt modelId="{2CF1EEAE-19ED-4923-9C60-E7CDF16847E7}" type="pres">
      <dgm:prSet presAssocID="{0D3C177B-CC0D-46F8-8C2F-7E0BB4F0032E}" presName="text2" presStyleLbl="fgAcc2" presStyleIdx="3" presStyleCnt="4">
        <dgm:presLayoutVars>
          <dgm:chPref val="3"/>
        </dgm:presLayoutVars>
      </dgm:prSet>
      <dgm:spPr/>
      <dgm:t>
        <a:bodyPr/>
        <a:lstStyle/>
        <a:p>
          <a:endParaRPr lang="en-US"/>
        </a:p>
      </dgm:t>
    </dgm:pt>
    <dgm:pt modelId="{7CE37A76-4044-4FC0-87CE-1E66C337D35A}" type="pres">
      <dgm:prSet presAssocID="{0D3C177B-CC0D-46F8-8C2F-7E0BB4F0032E}" presName="hierChild3" presStyleCnt="0"/>
      <dgm:spPr/>
    </dgm:pt>
  </dgm:ptLst>
  <dgm:cxnLst>
    <dgm:cxn modelId="{BF64558E-6514-4C4E-991D-632CB8AFD826}" type="presOf" srcId="{2A692AFE-2DAF-4A00-9B25-3470ACCEB947}" destId="{AF82A023-6EDF-4378-88E3-DC08A28B7398}" srcOrd="0" destOrd="0" presId="urn:microsoft.com/office/officeart/2005/8/layout/hierarchy1"/>
    <dgm:cxn modelId="{80AF0932-92E4-4707-8A5B-89B873B5415B}" srcId="{1D4E95A2-D43E-423D-91A7-D0CEC5A00F61}" destId="{2A692AFE-2DAF-4A00-9B25-3470ACCEB947}" srcOrd="0" destOrd="0" parTransId="{55B47B33-FDD6-4B15-8D39-F453A732C114}" sibTransId="{A86166F3-CD94-478C-8964-3E6775024878}"/>
    <dgm:cxn modelId="{74752720-82D0-445D-B584-54138F935ADA}" srcId="{2A692AFE-2DAF-4A00-9B25-3470ACCEB947}" destId="{C3F08AAE-7AB3-43E2-93A4-06B9D2509042}" srcOrd="1" destOrd="0" parTransId="{D8825038-89D5-46D4-A512-3F0209ABE36E}" sibTransId="{A209A88C-37DE-4852-83C6-BD9241C09EEE}"/>
    <dgm:cxn modelId="{293A6AE9-8310-48BE-8D3E-F10231052555}" type="presOf" srcId="{B592AB81-747A-4BFD-B0E0-92A06A72C22B}" destId="{E7D55475-4394-45E5-906E-CA74AF0A7060}" srcOrd="0" destOrd="0" presId="urn:microsoft.com/office/officeart/2005/8/layout/hierarchy1"/>
    <dgm:cxn modelId="{E5CCDF38-C08B-47CC-B8A5-006246EE344B}" srcId="{2A692AFE-2DAF-4A00-9B25-3470ACCEB947}" destId="{55418152-1811-4BE2-BDB7-AA60EC154362}" srcOrd="2" destOrd="0" parTransId="{C585E234-6618-4AC2-A487-F699FDF668DC}" sibTransId="{7FFF8145-944A-4B17-8658-3359DE70366C}"/>
    <dgm:cxn modelId="{3C09F606-57FB-4770-A354-33FDDA44AB49}" type="presOf" srcId="{0D3C177B-CC0D-46F8-8C2F-7E0BB4F0032E}" destId="{2CF1EEAE-19ED-4923-9C60-E7CDF16847E7}" srcOrd="0" destOrd="0" presId="urn:microsoft.com/office/officeart/2005/8/layout/hierarchy1"/>
    <dgm:cxn modelId="{840040B0-55AE-48FE-9FC0-C474AFC15EAE}" type="presOf" srcId="{55418152-1811-4BE2-BDB7-AA60EC154362}" destId="{5035B7AD-9957-4E71-9C82-F6E0B3F47D38}" srcOrd="0" destOrd="0" presId="urn:microsoft.com/office/officeart/2005/8/layout/hierarchy1"/>
    <dgm:cxn modelId="{6B994493-4954-444D-864F-DA1A9F1BF770}" type="presOf" srcId="{C3F08AAE-7AB3-43E2-93A4-06B9D2509042}" destId="{802DE184-5C7A-474E-9A47-5264076208B9}" srcOrd="0" destOrd="0" presId="urn:microsoft.com/office/officeart/2005/8/layout/hierarchy1"/>
    <dgm:cxn modelId="{3EED70B8-8938-4FD2-BD45-DF945080C868}" type="presOf" srcId="{1D4E95A2-D43E-423D-91A7-D0CEC5A00F61}" destId="{F8760D74-2F77-41A6-AF35-3744DB263B1C}" srcOrd="0" destOrd="0" presId="urn:microsoft.com/office/officeart/2005/8/layout/hierarchy1"/>
    <dgm:cxn modelId="{AAA2792C-612E-4D33-A510-CBA260536D24}" type="presOf" srcId="{C585E234-6618-4AC2-A487-F699FDF668DC}" destId="{7F3CA65B-EA8E-47B7-9AB8-F18B08CA94A5}" srcOrd="0" destOrd="0" presId="urn:microsoft.com/office/officeart/2005/8/layout/hierarchy1"/>
    <dgm:cxn modelId="{9E742D70-B20C-4818-8CCE-1304273C0BE4}" srcId="{2A692AFE-2DAF-4A00-9B25-3470ACCEB947}" destId="{B592AB81-747A-4BFD-B0E0-92A06A72C22B}" srcOrd="0" destOrd="0" parTransId="{888051D2-61F0-4CEE-870F-84735E0038D7}" sibTransId="{191D510F-2DE8-48AF-B25A-E1B3B707EFFC}"/>
    <dgm:cxn modelId="{01EA87C6-0E7A-429A-8AD8-8A4FF141648F}" srcId="{2A692AFE-2DAF-4A00-9B25-3470ACCEB947}" destId="{0D3C177B-CC0D-46F8-8C2F-7E0BB4F0032E}" srcOrd="3" destOrd="0" parTransId="{D56989C8-65B5-47C1-9324-9ADE0A8E218B}" sibTransId="{623AEA50-2B4E-4B71-A310-98E04FD42E3F}"/>
    <dgm:cxn modelId="{53C35385-EEBE-4E7E-9B89-56D925FAC01B}" type="presOf" srcId="{D56989C8-65B5-47C1-9324-9ADE0A8E218B}" destId="{8F6F216E-BE8B-47DE-8CA6-761305673FB5}" srcOrd="0" destOrd="0" presId="urn:microsoft.com/office/officeart/2005/8/layout/hierarchy1"/>
    <dgm:cxn modelId="{F91A60BB-7194-443E-99BB-12ECCA6ED4B7}" type="presOf" srcId="{D8825038-89D5-46D4-A512-3F0209ABE36E}" destId="{D5543C3E-44A5-42A2-B07C-70828FAE2675}" srcOrd="0" destOrd="0" presId="urn:microsoft.com/office/officeart/2005/8/layout/hierarchy1"/>
    <dgm:cxn modelId="{E92C0845-02F1-41A8-A34E-061153D7129B}" type="presOf" srcId="{888051D2-61F0-4CEE-870F-84735E0038D7}" destId="{7998EA9B-AD45-4A07-B510-2F1190AFC101}" srcOrd="0" destOrd="0" presId="urn:microsoft.com/office/officeart/2005/8/layout/hierarchy1"/>
    <dgm:cxn modelId="{436CCEC5-AC9F-4A2F-9A30-8FFAFA445358}" type="presParOf" srcId="{F8760D74-2F77-41A6-AF35-3744DB263B1C}" destId="{C06E539E-A99C-4184-9540-4DE4A662C13D}" srcOrd="0" destOrd="0" presId="urn:microsoft.com/office/officeart/2005/8/layout/hierarchy1"/>
    <dgm:cxn modelId="{ACDA8575-7DC0-4057-9A71-3F40F03A6E6F}" type="presParOf" srcId="{C06E539E-A99C-4184-9540-4DE4A662C13D}" destId="{15F5E94C-7C3D-4C76-8ADD-7EE7D9AF158F}" srcOrd="0" destOrd="0" presId="urn:microsoft.com/office/officeart/2005/8/layout/hierarchy1"/>
    <dgm:cxn modelId="{C632B1CB-8CF6-4955-9E4F-32774B5CAD26}" type="presParOf" srcId="{15F5E94C-7C3D-4C76-8ADD-7EE7D9AF158F}" destId="{555A9DFE-083E-436F-ABB8-2ACE6DA0618A}" srcOrd="0" destOrd="0" presId="urn:microsoft.com/office/officeart/2005/8/layout/hierarchy1"/>
    <dgm:cxn modelId="{C54C832F-0C75-4BDA-BB69-BB4D4C661E82}" type="presParOf" srcId="{15F5E94C-7C3D-4C76-8ADD-7EE7D9AF158F}" destId="{AF82A023-6EDF-4378-88E3-DC08A28B7398}" srcOrd="1" destOrd="0" presId="urn:microsoft.com/office/officeart/2005/8/layout/hierarchy1"/>
    <dgm:cxn modelId="{ED187B8C-394F-4E48-9724-287DDE9E6BB7}" type="presParOf" srcId="{C06E539E-A99C-4184-9540-4DE4A662C13D}" destId="{04322F46-9C03-46F0-A065-F1DD4CF40BC5}" srcOrd="1" destOrd="0" presId="urn:microsoft.com/office/officeart/2005/8/layout/hierarchy1"/>
    <dgm:cxn modelId="{25D96DA0-AC47-4CF0-AD31-EF488A430B96}" type="presParOf" srcId="{04322F46-9C03-46F0-A065-F1DD4CF40BC5}" destId="{7998EA9B-AD45-4A07-B510-2F1190AFC101}" srcOrd="0" destOrd="0" presId="urn:microsoft.com/office/officeart/2005/8/layout/hierarchy1"/>
    <dgm:cxn modelId="{7812FB28-8CD9-45E0-928E-A982913F5D20}" type="presParOf" srcId="{04322F46-9C03-46F0-A065-F1DD4CF40BC5}" destId="{E9C704F6-F318-4E77-A456-33A0D5873EFF}" srcOrd="1" destOrd="0" presId="urn:microsoft.com/office/officeart/2005/8/layout/hierarchy1"/>
    <dgm:cxn modelId="{FD73E069-CC21-43F5-A06F-B0F364024017}" type="presParOf" srcId="{E9C704F6-F318-4E77-A456-33A0D5873EFF}" destId="{B3C25B37-4B46-4ED9-9E7A-DC0A9096D483}" srcOrd="0" destOrd="0" presId="urn:microsoft.com/office/officeart/2005/8/layout/hierarchy1"/>
    <dgm:cxn modelId="{9D07A639-DDB5-4559-A13C-1900D7400171}" type="presParOf" srcId="{B3C25B37-4B46-4ED9-9E7A-DC0A9096D483}" destId="{B7845674-A28E-465B-9D91-166DB468E7EC}" srcOrd="0" destOrd="0" presId="urn:microsoft.com/office/officeart/2005/8/layout/hierarchy1"/>
    <dgm:cxn modelId="{23739E5F-2CCD-4E22-95F7-2AB207840E89}" type="presParOf" srcId="{B3C25B37-4B46-4ED9-9E7A-DC0A9096D483}" destId="{E7D55475-4394-45E5-906E-CA74AF0A7060}" srcOrd="1" destOrd="0" presId="urn:microsoft.com/office/officeart/2005/8/layout/hierarchy1"/>
    <dgm:cxn modelId="{B94F30C1-FCAA-41E6-A947-B165C8A2E364}" type="presParOf" srcId="{E9C704F6-F318-4E77-A456-33A0D5873EFF}" destId="{3A8C736F-19E4-4FDB-81C3-569284EF7F23}" srcOrd="1" destOrd="0" presId="urn:microsoft.com/office/officeart/2005/8/layout/hierarchy1"/>
    <dgm:cxn modelId="{F507ADDA-B280-4C7C-81DD-F347C3C9178C}" type="presParOf" srcId="{04322F46-9C03-46F0-A065-F1DD4CF40BC5}" destId="{D5543C3E-44A5-42A2-B07C-70828FAE2675}" srcOrd="2" destOrd="0" presId="urn:microsoft.com/office/officeart/2005/8/layout/hierarchy1"/>
    <dgm:cxn modelId="{7E21D222-694A-4CB5-B827-723CF605267B}" type="presParOf" srcId="{04322F46-9C03-46F0-A065-F1DD4CF40BC5}" destId="{0A291251-0204-4924-B405-66BA9902F3F9}" srcOrd="3" destOrd="0" presId="urn:microsoft.com/office/officeart/2005/8/layout/hierarchy1"/>
    <dgm:cxn modelId="{527E641C-8AB1-4BD7-A968-DD23A89ED247}" type="presParOf" srcId="{0A291251-0204-4924-B405-66BA9902F3F9}" destId="{FABDB1D6-9E2A-47EB-A115-54F30B3C7137}" srcOrd="0" destOrd="0" presId="urn:microsoft.com/office/officeart/2005/8/layout/hierarchy1"/>
    <dgm:cxn modelId="{BBA72760-5749-4025-B705-9008D5CD3ECD}" type="presParOf" srcId="{FABDB1D6-9E2A-47EB-A115-54F30B3C7137}" destId="{7BC26068-3881-4DD2-BC08-F21A74A97EE7}" srcOrd="0" destOrd="0" presId="urn:microsoft.com/office/officeart/2005/8/layout/hierarchy1"/>
    <dgm:cxn modelId="{4B94C4B9-B99D-4E92-8B4C-85377240DC41}" type="presParOf" srcId="{FABDB1D6-9E2A-47EB-A115-54F30B3C7137}" destId="{802DE184-5C7A-474E-9A47-5264076208B9}" srcOrd="1" destOrd="0" presId="urn:microsoft.com/office/officeart/2005/8/layout/hierarchy1"/>
    <dgm:cxn modelId="{A5CA05F7-C655-4D5D-9272-FB4F8301BFF6}" type="presParOf" srcId="{0A291251-0204-4924-B405-66BA9902F3F9}" destId="{02015B0F-D314-4907-BAD3-E8EB7044B11B}" srcOrd="1" destOrd="0" presId="urn:microsoft.com/office/officeart/2005/8/layout/hierarchy1"/>
    <dgm:cxn modelId="{7E94097F-1B27-4DF6-B35D-E1D90981D218}" type="presParOf" srcId="{04322F46-9C03-46F0-A065-F1DD4CF40BC5}" destId="{7F3CA65B-EA8E-47B7-9AB8-F18B08CA94A5}" srcOrd="4" destOrd="0" presId="urn:microsoft.com/office/officeart/2005/8/layout/hierarchy1"/>
    <dgm:cxn modelId="{D47B865D-0560-42B6-8D0F-ECFA30D39516}" type="presParOf" srcId="{04322F46-9C03-46F0-A065-F1DD4CF40BC5}" destId="{E9AD5D1A-4E09-4FB9-8D4F-D29CE54C0792}" srcOrd="5" destOrd="0" presId="urn:microsoft.com/office/officeart/2005/8/layout/hierarchy1"/>
    <dgm:cxn modelId="{34BC9F5F-10BE-49AE-8BA9-466D5286399C}" type="presParOf" srcId="{E9AD5D1A-4E09-4FB9-8D4F-D29CE54C0792}" destId="{BA921E27-7B11-4724-8594-BF698C7C9546}" srcOrd="0" destOrd="0" presId="urn:microsoft.com/office/officeart/2005/8/layout/hierarchy1"/>
    <dgm:cxn modelId="{65C0EB1B-1B8C-4E43-B37D-8B8695251D2A}" type="presParOf" srcId="{BA921E27-7B11-4724-8594-BF698C7C9546}" destId="{23540965-4E8E-4E34-9992-3E63DFBF79BE}" srcOrd="0" destOrd="0" presId="urn:microsoft.com/office/officeart/2005/8/layout/hierarchy1"/>
    <dgm:cxn modelId="{EA7E968D-9999-4026-BCBB-048D71998F78}" type="presParOf" srcId="{BA921E27-7B11-4724-8594-BF698C7C9546}" destId="{5035B7AD-9957-4E71-9C82-F6E0B3F47D38}" srcOrd="1" destOrd="0" presId="urn:microsoft.com/office/officeart/2005/8/layout/hierarchy1"/>
    <dgm:cxn modelId="{0B445466-97BE-40E1-A187-51E13E855B77}" type="presParOf" srcId="{E9AD5D1A-4E09-4FB9-8D4F-D29CE54C0792}" destId="{3CD5343C-B086-4CC4-8504-05429ED6856D}" srcOrd="1" destOrd="0" presId="urn:microsoft.com/office/officeart/2005/8/layout/hierarchy1"/>
    <dgm:cxn modelId="{5181E70B-B30C-4EA8-95A5-82B216F195E1}" type="presParOf" srcId="{04322F46-9C03-46F0-A065-F1DD4CF40BC5}" destId="{8F6F216E-BE8B-47DE-8CA6-761305673FB5}" srcOrd="6" destOrd="0" presId="urn:microsoft.com/office/officeart/2005/8/layout/hierarchy1"/>
    <dgm:cxn modelId="{563625C9-D91E-4311-BB46-F61A976941F6}" type="presParOf" srcId="{04322F46-9C03-46F0-A065-F1DD4CF40BC5}" destId="{4545B043-7BA5-41F4-B63C-DE8996128311}" srcOrd="7" destOrd="0" presId="urn:microsoft.com/office/officeart/2005/8/layout/hierarchy1"/>
    <dgm:cxn modelId="{32F3C54C-CD0D-4639-AFAE-662B42E1DFDF}" type="presParOf" srcId="{4545B043-7BA5-41F4-B63C-DE8996128311}" destId="{82ED4498-A293-4F01-8A62-027817EBEC04}" srcOrd="0" destOrd="0" presId="urn:microsoft.com/office/officeart/2005/8/layout/hierarchy1"/>
    <dgm:cxn modelId="{6B3C12A4-35CE-4555-81B0-1D8CF3D358F1}" type="presParOf" srcId="{82ED4498-A293-4F01-8A62-027817EBEC04}" destId="{F3CE7DB0-429E-4795-8B8B-293738FF9527}" srcOrd="0" destOrd="0" presId="urn:microsoft.com/office/officeart/2005/8/layout/hierarchy1"/>
    <dgm:cxn modelId="{49DABB56-8B9B-4D57-AD61-9FD99E457D67}" type="presParOf" srcId="{82ED4498-A293-4F01-8A62-027817EBEC04}" destId="{2CF1EEAE-19ED-4923-9C60-E7CDF16847E7}" srcOrd="1" destOrd="0" presId="urn:microsoft.com/office/officeart/2005/8/layout/hierarchy1"/>
    <dgm:cxn modelId="{A7A20793-2127-45C8-801A-74C466153955}" type="presParOf" srcId="{4545B043-7BA5-41F4-B63C-DE8996128311}" destId="{7CE37A76-4044-4FC0-87CE-1E66C337D35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076" tIns="45538" rIns="91076" bIns="45538"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4613" y="0"/>
            <a:ext cx="2971800" cy="454025"/>
          </a:xfrm>
          <a:prstGeom prst="rect">
            <a:avLst/>
          </a:prstGeom>
        </p:spPr>
        <p:txBody>
          <a:bodyPr vert="horz" lIns="91076" tIns="45538" rIns="91076" bIns="45538" rtlCol="0"/>
          <a:lstStyle>
            <a:lvl1pPr algn="r" fontAlgn="auto">
              <a:spcBef>
                <a:spcPts val="0"/>
              </a:spcBef>
              <a:spcAft>
                <a:spcPts val="0"/>
              </a:spcAft>
              <a:defRPr sz="1200" smtClean="0">
                <a:latin typeface="+mn-lt"/>
              </a:defRPr>
            </a:lvl1pPr>
          </a:lstStyle>
          <a:p>
            <a:pPr>
              <a:defRPr/>
            </a:pPr>
            <a:fld id="{D18AB180-1C65-48F5-A7A7-6A0DFBEC47C9}" type="datetimeFigureOut">
              <a:rPr lang="en-US"/>
              <a:pPr>
                <a:defRPr/>
              </a:pPr>
              <a:t>7/11/2016</a:t>
            </a:fld>
            <a:endParaRPr lang="en-US" dirty="0"/>
          </a:p>
        </p:txBody>
      </p:sp>
      <p:sp>
        <p:nvSpPr>
          <p:cNvPr id="4" name="Slide Image Placeholder 3"/>
          <p:cNvSpPr>
            <a:spLocks noGrp="1" noRot="1" noChangeAspect="1"/>
          </p:cNvSpPr>
          <p:nvPr>
            <p:ph type="sldImg" idx="2"/>
          </p:nvPr>
        </p:nvSpPr>
        <p:spPr>
          <a:xfrm>
            <a:off x="1157288" y="681038"/>
            <a:ext cx="4543425" cy="3406775"/>
          </a:xfrm>
          <a:prstGeom prst="rect">
            <a:avLst/>
          </a:prstGeom>
          <a:noFill/>
          <a:ln w="12700">
            <a:solidFill>
              <a:prstClr val="black"/>
            </a:solidFill>
          </a:ln>
        </p:spPr>
        <p:txBody>
          <a:bodyPr vert="horz" lIns="91076" tIns="45538" rIns="91076" bIns="45538" rtlCol="0" anchor="ctr"/>
          <a:lstStyle/>
          <a:p>
            <a:pPr lvl="0"/>
            <a:endParaRPr lang="en-US" noProof="0" dirty="0"/>
          </a:p>
        </p:txBody>
      </p:sp>
      <p:sp>
        <p:nvSpPr>
          <p:cNvPr id="5" name="Notes Placeholder 4"/>
          <p:cNvSpPr>
            <a:spLocks noGrp="1"/>
          </p:cNvSpPr>
          <p:nvPr>
            <p:ph type="body" sz="quarter" idx="3"/>
          </p:nvPr>
        </p:nvSpPr>
        <p:spPr>
          <a:xfrm>
            <a:off x="685800" y="4314825"/>
            <a:ext cx="5486400" cy="4087813"/>
          </a:xfrm>
          <a:prstGeom prst="rect">
            <a:avLst/>
          </a:prstGeom>
        </p:spPr>
        <p:txBody>
          <a:bodyPr vert="horz" lIns="91076" tIns="45538" rIns="91076" bIns="4553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28063"/>
            <a:ext cx="2971800" cy="454025"/>
          </a:xfrm>
          <a:prstGeom prst="rect">
            <a:avLst/>
          </a:prstGeom>
        </p:spPr>
        <p:txBody>
          <a:bodyPr vert="horz" lIns="91076" tIns="45538" rIns="91076" bIns="45538"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628063"/>
            <a:ext cx="2971800" cy="454025"/>
          </a:xfrm>
          <a:prstGeom prst="rect">
            <a:avLst/>
          </a:prstGeom>
        </p:spPr>
        <p:txBody>
          <a:bodyPr vert="horz" lIns="91076" tIns="45538" rIns="91076" bIns="45538" rtlCol="0" anchor="b"/>
          <a:lstStyle>
            <a:lvl1pPr algn="r" fontAlgn="auto">
              <a:spcBef>
                <a:spcPts val="0"/>
              </a:spcBef>
              <a:spcAft>
                <a:spcPts val="0"/>
              </a:spcAft>
              <a:defRPr sz="1200" smtClean="0">
                <a:latin typeface="+mn-lt"/>
              </a:defRPr>
            </a:lvl1pPr>
          </a:lstStyle>
          <a:p>
            <a:pPr>
              <a:defRPr/>
            </a:pPr>
            <a:fld id="{871209E3-450C-4C07-80D0-69D9DCD5A9A4}" type="slidenum">
              <a:rPr lang="en-US"/>
              <a:pPr>
                <a:defRPr/>
              </a:pPr>
              <a:t>‹#›</a:t>
            </a:fld>
            <a:endParaRPr lang="en-US" dirty="0"/>
          </a:p>
        </p:txBody>
      </p:sp>
    </p:spTree>
    <p:extLst>
      <p:ext uri="{BB962C8B-B14F-4D97-AF65-F5344CB8AC3E}">
        <p14:creationId xmlns:p14="http://schemas.microsoft.com/office/powerpoint/2010/main" val="15536777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b="1" dirty="0" smtClean="0"/>
              <a:t>Group Training with a Trainer </a:t>
            </a:r>
            <a:r>
              <a:rPr lang="en-US" dirty="0" smtClean="0"/>
              <a:t>– The notes provided on each slide are to assist you with presenting the material in this training. Be sure that all content that is explained in the notes is shared with the audience. Group Breakout Session Activities are included in this training. Information regarding the facilitation of the breakout session is available on the Breakout Session Guide. This guide is located on the Training section of the Leader Area of the AHG Website as well as on </a:t>
            </a:r>
            <a:r>
              <a:rPr lang="en-US" smtClean="0"/>
              <a:t>the 2009 </a:t>
            </a:r>
            <a:r>
              <a:rPr lang="en-US" dirty="0" smtClean="0"/>
              <a:t>Training Resource CD.</a:t>
            </a:r>
          </a:p>
          <a:p>
            <a:pPr defTabSz="909638">
              <a:spcBef>
                <a:spcPct val="0"/>
              </a:spcBef>
            </a:pPr>
            <a:endParaRPr lang="en-US" dirty="0" smtClean="0"/>
          </a:p>
          <a:p>
            <a:pPr defTabSz="909638">
              <a:spcBef>
                <a:spcPct val="0"/>
              </a:spcBef>
            </a:pPr>
            <a:r>
              <a:rPr lang="en-US" dirty="0" smtClean="0"/>
              <a:t>“Welcome to the American Heritage Girls Pioneer/Patriot Breakout Training. As a Unit Leader and primary influencer for the health and impact of the AHG Unit, you have been entrusted with sacred keys. </a:t>
            </a:r>
          </a:p>
          <a:p>
            <a:pPr defTabSz="909638">
              <a:spcBef>
                <a:spcPct val="0"/>
              </a:spcBef>
            </a:pPr>
            <a:endParaRPr lang="en-US" dirty="0" smtClean="0"/>
          </a:p>
          <a:p>
            <a:pPr defTabSz="909638">
              <a:spcBef>
                <a:spcPct val="0"/>
              </a:spcBef>
            </a:pPr>
            <a:r>
              <a:rPr lang="en-US" dirty="0" smtClean="0"/>
              <a:t>American Heritage Girls is a ministry for girls that has been developed to glorify God and to bring girls into a stronger relationship with Him. Over the years, AHG has impacted thousands of girls and families’ lives. You will be an influencer on the lives of the volunteers and girls within the AHG unit and the local ministry. You will be changed forever as you begin and continue to serve in this transforming organization.”</a:t>
            </a:r>
          </a:p>
          <a:p>
            <a:pPr defTabSz="909638">
              <a:spcBef>
                <a:spcPct val="0"/>
              </a:spcBef>
            </a:pPr>
            <a:endParaRPr lang="en-US" dirty="0" smtClean="0"/>
          </a:p>
          <a:p>
            <a:pPr defTabSz="909638">
              <a:spcBef>
                <a:spcPct val="0"/>
              </a:spcBef>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A782C7-D2FB-4CDB-9D82-2392C4154687}"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4014717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defTabSz="910632">
              <a:spcBef>
                <a:spcPct val="0"/>
              </a:spcBef>
            </a:pPr>
            <a:r>
              <a:rPr lang="en-US" dirty="0" smtClean="0"/>
              <a:t>American Heritage Girls’ vision is to be the premier national scouting organization for young women that embraces Christian values and encourages family involvement. The time is ripe in our country to counter the culture and raise a generation of girls who will lead hopeful, joy filled, transformed lives.</a:t>
            </a:r>
          </a:p>
          <a:p>
            <a:pPr defTabSz="910632">
              <a:spcBef>
                <a:spcPct val="0"/>
              </a:spcBef>
            </a:pPr>
            <a:endParaRPr lang="en-US" dirty="0"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6E6955-93C2-4A2B-9D28-B6828D9A4660}" type="slidenum">
              <a:rPr lang="en-US" smtClean="0"/>
              <a:pPr fontAlgn="base">
                <a:spcBef>
                  <a:spcPct val="0"/>
                </a:spcBef>
                <a:spcAft>
                  <a:spcPct val="0"/>
                </a:spcAft>
                <a:defRPr/>
              </a:pPr>
              <a:t>10</a:t>
            </a:fld>
            <a:endParaRPr lang="en-US" smtClean="0"/>
          </a:p>
        </p:txBody>
      </p:sp>
    </p:spTree>
    <p:extLst>
      <p:ext uri="{BB962C8B-B14F-4D97-AF65-F5344CB8AC3E}">
        <p14:creationId xmlns:p14="http://schemas.microsoft.com/office/powerpoint/2010/main" val="999628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defTabSz="893763">
              <a:spcBef>
                <a:spcPct val="0"/>
              </a:spcBef>
            </a:pPr>
            <a:r>
              <a:rPr lang="en-US" dirty="0" smtClean="0"/>
              <a:t>AHG provides its membership with a Statement of Faith. It is important that all members of the Leadership Team are in agreement with the foundation principles of American Heritage Girls. We encourage Leadership Teams to review annually the AHG Statement of Faith. </a:t>
            </a:r>
          </a:p>
          <a:p>
            <a:pPr defTabSz="893763">
              <a:spcBef>
                <a:spcPct val="0"/>
              </a:spcBef>
            </a:pPr>
            <a:endParaRPr lang="en-US"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DF949C-8290-4BE0-861F-4E2BBEB4EECB}" type="slidenum">
              <a:rPr lang="en-US" smtClean="0"/>
              <a:pPr fontAlgn="base">
                <a:spcBef>
                  <a:spcPct val="0"/>
                </a:spcBef>
                <a:spcAft>
                  <a:spcPct val="0"/>
                </a:spcAft>
                <a:defRPr/>
              </a:pPr>
              <a:t>11</a:t>
            </a:fld>
            <a:endParaRPr lang="en-US" smtClean="0"/>
          </a:p>
        </p:txBody>
      </p:sp>
    </p:spTree>
    <p:extLst>
      <p:ext uri="{BB962C8B-B14F-4D97-AF65-F5344CB8AC3E}">
        <p14:creationId xmlns:p14="http://schemas.microsoft.com/office/powerpoint/2010/main" val="202454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dirty="0" smtClean="0"/>
              <a:t>American Heritage Girls program strives to offer a well-rounded program to its members. Troops are to be comprised of multiple-levels. Program levels are divided by age and grade. It is important that girls participate in the program at the level appropriate for the age that is required.  </a:t>
            </a:r>
          </a:p>
          <a:p>
            <a:pPr defTabSz="909638">
              <a:spcBef>
                <a:spcPct val="0"/>
              </a:spcBef>
            </a:pPr>
            <a:endParaRPr lang="en-US" dirty="0" smtClean="0"/>
          </a:p>
          <a:p>
            <a:pPr defTabSz="909638">
              <a:spcBef>
                <a:spcPct val="0"/>
              </a:spcBef>
            </a:pPr>
            <a:r>
              <a:rPr lang="en-US" b="1" dirty="0" smtClean="0"/>
              <a:t>Trainer Note</a:t>
            </a:r>
            <a:r>
              <a:rPr lang="en-US" dirty="0" smtClean="0"/>
              <a:t>: Review the levels and ages/grades above with participants.</a:t>
            </a:r>
          </a:p>
          <a:p>
            <a:pPr defTabSz="909638">
              <a:spcBef>
                <a:spcPct val="0"/>
              </a:spcBef>
            </a:pPr>
            <a:endParaRPr lang="en-US" dirty="0" smtClean="0"/>
          </a:p>
          <a:p>
            <a:pPr defTabSz="910632">
              <a:spcBef>
                <a:spcPct val="0"/>
              </a:spcBef>
            </a:pPr>
            <a:endParaRPr lang="en-US" dirty="0"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EECAE0-A245-4864-B50F-71FB51F13518}"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val="324900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“The American Heritage Girls is a uniformed organization. Members wear their uniform to all AHG Activities. Wearing the AHG uniform gives members a sense of identity and equality, encourages good behavior and allows the community to recognize the scouting ministry which it represents.</a:t>
            </a:r>
          </a:p>
          <a:p>
            <a:pPr>
              <a:spcBef>
                <a:spcPct val="0"/>
              </a:spcBef>
            </a:pPr>
            <a:endParaRPr lang="en-US" dirty="0" smtClean="0"/>
          </a:p>
          <a:p>
            <a:pPr>
              <a:spcBef>
                <a:spcPct val="0"/>
              </a:spcBef>
            </a:pPr>
            <a:r>
              <a:rPr lang="en-US" dirty="0" smtClean="0"/>
              <a:t>Guidelines regarding uniform pieces can be found in the AHG Guide to Ordering Merchandise available on the Coordinator CD, AHG website or the AHG Girl Handbook on pg. 16. Badge and insignia placement standards can be found on pg. 28 and 29 of the Girl Handbook.”</a:t>
            </a:r>
          </a:p>
          <a:p>
            <a:pPr>
              <a:spcBef>
                <a:spcPct val="0"/>
              </a:spcBef>
            </a:pPr>
            <a:endParaRPr lang="en-US" dirty="0" smtClean="0"/>
          </a:p>
          <a:p>
            <a:pPr>
              <a:spcBef>
                <a:spcPct val="0"/>
              </a:spcBef>
            </a:pPr>
            <a:endParaRPr lang="en-US" dirty="0" smtClean="0"/>
          </a:p>
          <a:p>
            <a:pPr>
              <a:spcBef>
                <a:spcPct val="0"/>
              </a:spcBef>
            </a:pPr>
            <a:r>
              <a:rPr lang="en-US" dirty="0" smtClean="0"/>
              <a:t>Pioneer Uniform consists of:</a:t>
            </a:r>
          </a:p>
          <a:p>
            <a:pPr>
              <a:spcBef>
                <a:spcPct val="0"/>
              </a:spcBef>
              <a:buFontTx/>
              <a:buChar char="•"/>
            </a:pPr>
            <a:r>
              <a:rPr lang="en-US" dirty="0" smtClean="0"/>
              <a:t>Official AHG White Polo or long sleeved mock turtleneck</a:t>
            </a:r>
          </a:p>
          <a:p>
            <a:pPr>
              <a:spcBef>
                <a:spcPct val="0"/>
              </a:spcBef>
              <a:buFontTx/>
              <a:buChar char="•"/>
            </a:pPr>
            <a:r>
              <a:rPr lang="en-US" dirty="0" smtClean="0"/>
              <a:t>Official AHG Navy</a:t>
            </a:r>
          </a:p>
          <a:p>
            <a:pPr>
              <a:spcBef>
                <a:spcPct val="0"/>
              </a:spcBef>
              <a:buFontTx/>
              <a:buChar char="•"/>
            </a:pPr>
            <a:r>
              <a:rPr lang="en-US" dirty="0" smtClean="0"/>
              <a:t>Khaki slacks* or skirt</a:t>
            </a:r>
          </a:p>
          <a:p>
            <a:pPr>
              <a:spcBef>
                <a:spcPct val="0"/>
              </a:spcBef>
            </a:pPr>
            <a:endParaRPr lang="en-US" dirty="0" smtClean="0"/>
          </a:p>
          <a:p>
            <a:pPr>
              <a:spcBef>
                <a:spcPct val="0"/>
              </a:spcBef>
            </a:pPr>
            <a:r>
              <a:rPr lang="en-US" dirty="0" smtClean="0"/>
              <a:t>* Slacks should be dress slacks, with no pockets on the legs.”</a:t>
            </a:r>
          </a:p>
          <a:p>
            <a:pPr>
              <a:spcBef>
                <a:spcPct val="0"/>
              </a:spcBef>
            </a:pPr>
            <a:endParaRPr lang="en-US" dirty="0"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E37C2F-30D6-4131-890B-7579FF8CFA6B}"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421805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“Patriot Uniform consists of:</a:t>
            </a:r>
          </a:p>
          <a:p>
            <a:pPr>
              <a:spcBef>
                <a:spcPct val="0"/>
              </a:spcBef>
            </a:pPr>
            <a:endParaRPr lang="en-US" dirty="0" smtClean="0"/>
          </a:p>
          <a:p>
            <a:pPr>
              <a:spcBef>
                <a:spcPct val="0"/>
              </a:spcBef>
              <a:buFontTx/>
              <a:buChar char="•"/>
            </a:pPr>
            <a:r>
              <a:rPr lang="en-US" dirty="0" smtClean="0"/>
              <a:t>Official AHG Red Polo or long sleeved mock turtleneck</a:t>
            </a:r>
          </a:p>
          <a:p>
            <a:pPr>
              <a:spcBef>
                <a:spcPct val="0"/>
              </a:spcBef>
              <a:buFontTx/>
              <a:buChar char="•"/>
            </a:pPr>
            <a:r>
              <a:rPr lang="en-US" dirty="0" smtClean="0"/>
              <a:t>Official AHG Navy Sash</a:t>
            </a:r>
          </a:p>
          <a:p>
            <a:pPr>
              <a:spcBef>
                <a:spcPct val="0"/>
              </a:spcBef>
              <a:buFontTx/>
              <a:buChar char="•"/>
            </a:pPr>
            <a:r>
              <a:rPr lang="en-US" dirty="0" smtClean="0"/>
              <a:t>Khaki slacks* or skirt</a:t>
            </a:r>
          </a:p>
          <a:p>
            <a:pPr>
              <a:spcBef>
                <a:spcPct val="0"/>
              </a:spcBef>
            </a:pPr>
            <a:endParaRPr lang="en-US" dirty="0" smtClean="0"/>
          </a:p>
          <a:p>
            <a:pPr>
              <a:spcBef>
                <a:spcPct val="0"/>
              </a:spcBef>
            </a:pPr>
            <a:r>
              <a:rPr lang="en-US" dirty="0" smtClean="0"/>
              <a:t>* Slacks should be dress slacks, with no pockets on the legs.”</a:t>
            </a: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84D9E9-9F07-4D4A-86D4-6548FAD90CCB}"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2597283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smtClean="0"/>
              <a:t>“It is important that when planning programming, we do so in a progressive nature. Programs and activities should involve girls at the skill and understanding levels they are capable of handling. Giving girls just enough, without overwhelming them will assist in their overall development.”</a:t>
            </a:r>
          </a:p>
          <a:p>
            <a:pPr defTabSz="909638">
              <a:spcBef>
                <a:spcPct val="0"/>
              </a:spcBef>
            </a:pPr>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8CEC3D-A178-4053-BAA9-5CF9C1C16437}"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391745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smtClean="0"/>
              <a:t>“The way in which a girl progresses through the AHG program should be based upon a girl’s physical, emotional, social, intellectual and spiritual maturity. Programs should meet girls where they are developmentally, in order for them to learn and mature effectively. Working with Pioneers will be very different than working with Patriots and the planned activities should reflect this difference. A Developmental Cues Chart is provided to you in the Unit Leader Handbook  on page 28 &amp; 29 and on the Unit Leader Handbook CD.  AHG provides progression charts for all six parts of the program to assist a Unit Leader with helping girls at this level plan age appropriate activities. These charts can be found in the 2008 Unit Leader Handbook. “</a:t>
            </a:r>
          </a:p>
          <a:p>
            <a:pPr defTabSz="909638">
              <a:spcBef>
                <a:spcPct val="0"/>
              </a:spcBef>
            </a:pPr>
            <a:endParaRPr lang="en-US" smtClean="0"/>
          </a:p>
          <a:p>
            <a:pPr defTabSz="909638">
              <a:spcBef>
                <a:spcPct val="0"/>
              </a:spcBef>
            </a:pPr>
            <a:r>
              <a:rPr lang="en-US" b="1" smtClean="0"/>
              <a:t>Trainer Note: </a:t>
            </a:r>
            <a:r>
              <a:rPr lang="en-US" smtClean="0"/>
              <a:t>Have everyone turn to pgs. 28 &amp; 29 and review a sample of the Pioneer &amp;/or Patriot abilities (depending on who is being trained).</a:t>
            </a:r>
          </a:p>
          <a:p>
            <a:pPr defTabSz="909638">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94BA55-DE55-4089-9E9C-7FE7258ED8BB}"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2763053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American Heritage Girl strives to offer a well-rounded program to their members. A successful Troop offers a variety of activities and opportunities that embody the six program emphases. When possible, Leaders should strive to incorporate all six program emphases into each AHG activity they plan. Progression charts are available as suggested guides in providing progressive &amp; appropriate activities. AHG offers Leaders a variety of resources for creative and effective implementation of the program emphases.</a:t>
            </a:r>
          </a:p>
          <a:p>
            <a:pPr eaLnBrk="1" hangingPunct="1">
              <a:spcBef>
                <a:spcPct val="0"/>
              </a:spcBef>
            </a:pPr>
            <a:endParaRPr lang="en-US" dirty="0" smtClean="0"/>
          </a:p>
          <a:p>
            <a:pPr eaLnBrk="1" hangingPunct="1">
              <a:spcBef>
                <a:spcPct val="0"/>
              </a:spcBef>
            </a:pPr>
            <a:r>
              <a:rPr lang="en-US" dirty="0" smtClean="0"/>
              <a:t>The quarterly Leader Resource Guide and the AHG Leader site are full of great ideas and resources. </a:t>
            </a:r>
          </a:p>
          <a:p>
            <a:pPr eaLnBrk="1" hangingPunct="1">
              <a:spcBef>
                <a:spcPct val="0"/>
              </a:spcBef>
            </a:pPr>
            <a:endParaRPr lang="en-US" dirty="0" smtClean="0"/>
          </a:p>
          <a:p>
            <a:pPr eaLnBrk="1" hangingPunct="1">
              <a:spcBef>
                <a:spcPct val="0"/>
              </a:spcBef>
            </a:pPr>
            <a:r>
              <a:rPr lang="en-US" dirty="0" smtClean="0"/>
              <a:t>Let us explore these 6 key areas further.”</a:t>
            </a:r>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1CE0C4-4925-4E64-B0E3-2EF79226714E}"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val="1330769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“AHG helps girls acquire skills that will assist them in all areas of their life through merit badge acquisition. These experiences range in topic and are found in AHG’s six frontiers of skill: Heritage, Family Living, Arts, Outdoor Skills, Personal Well-Being and Science and Technology. The merit badge program is age appropriate and multi-level allowing for girls of all ages to work together at a pace that is appropriate for them.</a:t>
            </a:r>
          </a:p>
          <a:p>
            <a:pPr>
              <a:spcBef>
                <a:spcPct val="0"/>
              </a:spcBef>
            </a:pPr>
            <a:endParaRPr lang="en-US" dirty="0" smtClean="0"/>
          </a:p>
          <a:p>
            <a:pPr>
              <a:spcBef>
                <a:spcPct val="0"/>
              </a:spcBef>
            </a:pPr>
            <a:r>
              <a:rPr lang="en-US" dirty="0" smtClean="0"/>
              <a:t>Leaders should plan ahead, considering girl input, and determine which badges the Troop/Unit will strive to earn during the program year. Leaders should remember that the Merit badge achievement is simply a small part of the overall AHG program. Earning too many badges can lead to girl burnout as well as the neglect of the other five program emphases. Typically a Troop earns 3-4 badges per year, but merit badge acquisition requires a careful balance. </a:t>
            </a:r>
          </a:p>
          <a:p>
            <a:pPr>
              <a:spcBef>
                <a:spcPct val="0"/>
              </a:spcBef>
            </a:pPr>
            <a:endParaRPr lang="en-US" dirty="0" smtClean="0"/>
          </a:p>
          <a:p>
            <a:pPr>
              <a:spcBef>
                <a:spcPct val="0"/>
              </a:spcBef>
            </a:pPr>
            <a:r>
              <a:rPr lang="en-US" dirty="0" smtClean="0"/>
              <a:t>Merit Badges can be earned as an individual and at a Troop level. On pg. 30 in the Unit Leader Handbook, a suggested list of merit badges that work best for a Troop setting as well as individual achievement is featured. The Troop Board should establish guidelines for managing individual merit badge achievement.”</a:t>
            </a:r>
          </a:p>
        </p:txBody>
      </p:sp>
      <p:sp>
        <p:nvSpPr>
          <p:cNvPr id="102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E38DCE-1042-41D5-93F2-FCC1FD33FACA}" type="slidenum">
              <a:rPr lang="en-US" smtClean="0"/>
              <a:pPr fontAlgn="base">
                <a:spcBef>
                  <a:spcPct val="0"/>
                </a:spcBef>
                <a:spcAft>
                  <a:spcPct val="0"/>
                </a:spcAft>
                <a:defRPr/>
              </a:pPr>
              <a:t>18</a:t>
            </a:fld>
            <a:endParaRPr lang="en-US" smtClean="0"/>
          </a:p>
        </p:txBody>
      </p:sp>
    </p:spTree>
    <p:extLst>
      <p:ext uri="{BB962C8B-B14F-4D97-AF65-F5344CB8AC3E}">
        <p14:creationId xmlns:p14="http://schemas.microsoft.com/office/powerpoint/2010/main" val="2560545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000" dirty="0" smtClean="0"/>
              <a:t>“Working as a team is important to any Troop. Teamwork skills are enhanced at each meeting as girls work together to achieve common goals. The outdoor experiences intrinsic to the AHG program create an exceptional environment for girls to accept challenge, achieve goals and build confidence and self-reliance.</a:t>
            </a:r>
          </a:p>
          <a:p>
            <a:pPr>
              <a:spcBef>
                <a:spcPct val="0"/>
              </a:spcBef>
            </a:pPr>
            <a:endParaRPr lang="en-US" sz="1000" dirty="0" smtClean="0"/>
          </a:p>
          <a:p>
            <a:pPr>
              <a:spcBef>
                <a:spcPct val="0"/>
              </a:spcBef>
            </a:pPr>
            <a:r>
              <a:rPr lang="en-US" sz="1000" dirty="0" smtClean="0"/>
              <a:t>AHG’s progressive outdoor program provides girls with an opportunity to explore the outdoors in a manner that is often not available at home or school. Outdoor programming will assist girls in developing spiritually, physically and emotionally.</a:t>
            </a:r>
          </a:p>
          <a:p>
            <a:pPr>
              <a:spcBef>
                <a:spcPct val="0"/>
              </a:spcBef>
            </a:pPr>
            <a:endParaRPr lang="en-US" sz="1000" dirty="0" smtClean="0"/>
          </a:p>
          <a:p>
            <a:pPr>
              <a:spcBef>
                <a:spcPct val="0"/>
              </a:spcBef>
            </a:pPr>
            <a:r>
              <a:rPr lang="en-US" sz="1000" dirty="0" smtClean="0"/>
              <a:t>Successful AHG Troops include exciting outdoor opportunities. Troops are encouraged to plan at least one outdoor experience per year. It is crucial that girls have the opportunity to experience the wilderness. These experiences help to empower young girls, teaching them survival skills, and allow them to enjoy God’s beautiful creation!</a:t>
            </a:r>
          </a:p>
          <a:p>
            <a:pPr>
              <a:spcBef>
                <a:spcPct val="0"/>
              </a:spcBef>
            </a:pPr>
            <a:endParaRPr lang="en-US" sz="1000" dirty="0" smtClean="0"/>
          </a:p>
          <a:p>
            <a:pPr>
              <a:spcBef>
                <a:spcPct val="0"/>
              </a:spcBef>
            </a:pPr>
            <a:r>
              <a:rPr lang="en-US" sz="1000" dirty="0" smtClean="0"/>
              <a:t>Outdoor opportunities should be progressive in nature, helping to build anticipation, as well as meeting the development needs of girls. Outdoor experiences can range from a simple overnight trip to a high adventure multi-night activity. A Pioneer Unit can be introduced to the out of doors through a multi-troop resident camp, while a Patriot Unit may be ready for a multiple night ten camping canoe trip. These progressive outdoor opportunities are especially helpful in retaining older girls.</a:t>
            </a:r>
          </a:p>
          <a:p>
            <a:pPr>
              <a:spcBef>
                <a:spcPct val="0"/>
              </a:spcBef>
            </a:pPr>
            <a:endParaRPr lang="en-US" sz="1000" dirty="0" smtClean="0"/>
          </a:p>
          <a:p>
            <a:pPr>
              <a:spcBef>
                <a:spcPct val="0"/>
              </a:spcBef>
            </a:pPr>
            <a:r>
              <a:rPr lang="en-US" sz="1000" dirty="0" smtClean="0"/>
              <a:t>AHG has developed a model suggesting how a girl should progress through outdoor experiences. This model can be found in your Unit Leader Handbook on pg. 32 and 33. This progression chart is designed to be a guide to assist Leaders in planning outdoor activities for their Troops. Keep in mind, when planning these activities that AHG Health and Safety Guidelines should be consulted prior to planning an outdoor adventure and girls’ age abilities, experience, interests and maturity should always be taken into consideration.”</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F5F8FD-C1B2-4EFB-AD62-ACB49DCF592E}"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72330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spcBef>
                <a:spcPct val="0"/>
              </a:spcBef>
            </a:pPr>
            <a:r>
              <a:rPr lang="en-US" dirty="0" smtClean="0"/>
              <a:t>“I would like to introduce myself, I am _______________________.  I will be your trainer for today.” [Tell about your background Have each participant introduce themselves. After this is complete, officially open the training with prayer.</a:t>
            </a:r>
          </a:p>
          <a:p>
            <a:pPr algn="ctr">
              <a:lnSpc>
                <a:spcPct val="80000"/>
              </a:lnSpc>
              <a:spcBef>
                <a:spcPct val="0"/>
              </a:spcBef>
            </a:pPr>
            <a:r>
              <a:rPr lang="en-US" dirty="0" smtClean="0"/>
              <a:t>	“</a:t>
            </a:r>
            <a:r>
              <a:rPr lang="en-US" b="1" dirty="0" smtClean="0"/>
              <a:t>Let’s open this training with prayer.”  [pray]</a:t>
            </a:r>
          </a:p>
          <a:p>
            <a:pPr>
              <a:lnSpc>
                <a:spcPct val="80000"/>
              </a:lnSpc>
              <a:spcBef>
                <a:spcPct val="0"/>
              </a:spcBef>
            </a:pPr>
            <a:endParaRPr lang="en-US" b="1" dirty="0" smtClean="0"/>
          </a:p>
          <a:p>
            <a:pPr>
              <a:lnSpc>
                <a:spcPct val="80000"/>
              </a:lnSpc>
              <a:spcBef>
                <a:spcPct val="0"/>
              </a:spcBef>
            </a:pPr>
            <a:r>
              <a:rPr lang="en-US" dirty="0" smtClean="0"/>
              <a:t>“Much of the information that is discussed during this training is available in the 2008 edition of the AHG Unit Leader Handbook.  It is strongly encouraged that each Unit Leader own a current version of the Unit Leader Handbook. “</a:t>
            </a:r>
          </a:p>
          <a:p>
            <a:pPr>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A3FCF6-547F-4BD1-9392-75E7CDDF9209}"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1243705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“Girls love to have fun and rate time with their friends as the main reason they love AHG. The secure setting of an all girl environment supervised by trained, adult mentors allows for life-long friendships to develop and grow. Providing social activities allows the Troop to form a community for its members and their families. Social Development can be fostered through a number of avenues, including Special Events, Troop community as well as outward focus to the community at large.</a:t>
            </a:r>
          </a:p>
          <a:p>
            <a:pPr>
              <a:spcBef>
                <a:spcPct val="0"/>
              </a:spcBef>
            </a:pPr>
            <a:endParaRPr lang="en-US" smtClean="0"/>
          </a:p>
          <a:p>
            <a:pPr>
              <a:spcBef>
                <a:spcPct val="0"/>
              </a:spcBef>
            </a:pPr>
            <a:r>
              <a:rPr lang="en-US" smtClean="0"/>
              <a:t>AHG provides a progression guide to assist Leaders in planning social activities for their Troops. This chart can be found on pg. 33 of the Unit Leader Handbook.”</a:t>
            </a:r>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D6CDE8-1A8C-4B3B-8C41-7A12BB42565D}"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1551049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“Women have a unique role in society. They are the great “influencers” and provide leadership at a number of levels throughout their lives. AHG strives to offer leadership opportunities at every level of the AHG program.  AHG’s multi-level structure creates a unique environment ripe for girl leadership mentoring; older girls teaching younger girls. Through many successful experiences, leadership becomes a lifestyle to AHG members.”</a:t>
            </a:r>
          </a:p>
          <a:p>
            <a:pPr>
              <a:spcBef>
                <a:spcPct val="0"/>
              </a:spcBef>
            </a:pPr>
            <a:endParaRPr lang="en-US"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F27A5B-1731-4E92-8ED7-7ECEF954B86F}"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582635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“Developing leaders takes time and even planning. Look at the following levels of leadership and begin thinking how your Troop Leadership can begin to mentor girls through these levels. Remember, not all girls will end up a level 4 or 5 leader – we are all different. Any leadership growth, regardless of how small it may seem, is a success.</a:t>
            </a:r>
          </a:p>
          <a:p>
            <a:pPr>
              <a:spcBef>
                <a:spcPct val="0"/>
              </a:spcBef>
            </a:pPr>
            <a:endParaRPr lang="en-US" dirty="0" smtClean="0"/>
          </a:p>
          <a:p>
            <a:pPr>
              <a:spcBef>
                <a:spcPct val="0"/>
              </a:spcBef>
            </a:pPr>
            <a:r>
              <a:rPr lang="en-US" dirty="0" smtClean="0"/>
              <a:t>We encourage Troop leadership from multiple age levels to work together to create leadership opportunities for girls. A sample progression chart for girl leadership can be found on pg. 35 of the Unit Leader Handbook. This list is meant as a guide to assist Leaders in helping girls choose leadership roles within the Troop.”</a:t>
            </a:r>
          </a:p>
          <a:p>
            <a:pPr>
              <a:spcBef>
                <a:spcPct val="0"/>
              </a:spcBef>
            </a:pPr>
            <a:endParaRPr lang="en-US" dirty="0" smtClean="0"/>
          </a:p>
          <a:p>
            <a:pPr>
              <a:spcBef>
                <a:spcPct val="0"/>
              </a:spcBef>
            </a:pPr>
            <a:r>
              <a:rPr lang="en-US" b="1" dirty="0" smtClean="0"/>
              <a:t>Trainer Note:  </a:t>
            </a:r>
            <a:r>
              <a:rPr lang="en-US" dirty="0" smtClean="0"/>
              <a:t>Highlight a few sample Pioneer &amp;/or Patriot Leadership roles from pg. 35. (depending on the levels you are training)</a:t>
            </a:r>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C1DA4A-80C8-4FB8-BCAB-486BA103B007}"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1230781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AHG Oath and Creed provide the cornerstone of values that personify the AHG experience. Girls use these attributes as a “litmus” test to their success in fulfilling the mission of the American Heritage Girls, becoming women of integrity. In addition AHG’s strong service program encourages girls to put “legs on their faith” and put their values into action. AHG girls have an outward focus toward others’ needs rather than always seeking benefit to self. AHG offers experiences and opportunities for girls to have the right tools to make sound, moral decisions today and in the future. </a:t>
            </a:r>
          </a:p>
          <a:p>
            <a:pPr>
              <a:spcBef>
                <a:spcPct val="0"/>
              </a:spcBef>
            </a:pPr>
            <a:endParaRPr lang="en-US" dirty="0"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DDB5B4-3FE0-4D33-83EE-9E4A2DC5D4F5}"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106285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“Service is a practical way to show God’s love to those around us. Service projects enable girls to learn about the people in their community, their needs and what they can do to help meet those needs. </a:t>
            </a:r>
            <a:r>
              <a:rPr lang="en-US" u="sng" dirty="0" smtClean="0"/>
              <a:t>H</a:t>
            </a:r>
            <a:r>
              <a:rPr lang="en-US" dirty="0" smtClean="0"/>
              <a:t>eritage </a:t>
            </a:r>
            <a:r>
              <a:rPr lang="en-US" u="sng" dirty="0" smtClean="0"/>
              <a:t>G</a:t>
            </a:r>
            <a:r>
              <a:rPr lang="en-US" dirty="0" smtClean="0"/>
              <a:t>irls </a:t>
            </a:r>
            <a:r>
              <a:rPr lang="en-US" u="sng" dirty="0" smtClean="0"/>
              <a:t>U</a:t>
            </a:r>
            <a:r>
              <a:rPr lang="en-US" dirty="0" smtClean="0"/>
              <a:t>nited </a:t>
            </a:r>
            <a:r>
              <a:rPr lang="en-US" u="sng" dirty="0" smtClean="0"/>
              <a:t>G</a:t>
            </a:r>
            <a:r>
              <a:rPr lang="en-US" dirty="0" smtClean="0"/>
              <a:t>iving </a:t>
            </a:r>
            <a:r>
              <a:rPr lang="en-US" u="sng" dirty="0" smtClean="0"/>
              <a:t>S</a:t>
            </a:r>
            <a:r>
              <a:rPr lang="en-US" dirty="0" smtClean="0"/>
              <a:t>ervice (HUGS) is American Heritage Girls’ service arm. HUGS projects may be completed at the Troop level, neighborhood level, in conjunction with other service organizations or the Troop’s Charter Organization. </a:t>
            </a:r>
            <a:r>
              <a:rPr lang="en-US" b="1" u="sng" dirty="0" smtClean="0"/>
              <a:t>Each Troop must complete at least three service projects each year and report them on the HUGS Program Report. </a:t>
            </a:r>
            <a:r>
              <a:rPr lang="en-US" b="1" dirty="0" smtClean="0"/>
              <a:t>Troops can then purchase the official HUGS patch. E</a:t>
            </a:r>
            <a:r>
              <a:rPr lang="en-US" dirty="0" smtClean="0"/>
              <a:t>ach year the Troop fulfills the HUGS obligation, it is eligible for a year-rocker patch that can be placed around the perimeter of the HUGS patch.</a:t>
            </a:r>
          </a:p>
          <a:p>
            <a:pPr>
              <a:spcBef>
                <a:spcPct val="0"/>
              </a:spcBef>
            </a:pPr>
            <a:endParaRPr lang="en-US" dirty="0" smtClean="0"/>
          </a:p>
          <a:p>
            <a:pPr>
              <a:spcBef>
                <a:spcPct val="0"/>
              </a:spcBef>
            </a:pPr>
            <a:r>
              <a:rPr lang="en-US" dirty="0" smtClean="0"/>
              <a:t>Girls also earn service stars based on their level and number of hours served. A girl’s unused service hours for service star recognition may be carried over to the next year.“</a:t>
            </a:r>
          </a:p>
          <a:p>
            <a:pPr>
              <a:spcBef>
                <a:spcPct val="0"/>
              </a:spcBef>
            </a:pPr>
            <a:endParaRPr lang="en-US" dirty="0"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2145E3-D8A1-410C-B1B5-F234A4421B42}"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3165949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“There are several directions to take when fulfilling your Service Project Requirements. Just like all other AHG program elements, your service projects should be progressive. As girls mature, they should be taking on an active role in choosing, planning and implementing the projects and their service projects should challenge them to stretch and grow. Planning ideas can be found on pg. 38 – 40 in the Unit Leader Handbook. </a:t>
            </a:r>
          </a:p>
          <a:p>
            <a:pPr fontAlgn="auto">
              <a:spcBef>
                <a:spcPts val="0"/>
              </a:spcBef>
              <a:spcAft>
                <a:spcPts val="0"/>
              </a:spcAft>
              <a:defRPr/>
            </a:pPr>
            <a:endParaRPr lang="en-US" dirty="0" smtClean="0"/>
          </a:p>
          <a:p>
            <a:pPr fontAlgn="auto">
              <a:spcBef>
                <a:spcPts val="0"/>
              </a:spcBef>
              <a:spcAft>
                <a:spcPts val="0"/>
              </a:spcAft>
              <a:defRPr/>
            </a:pPr>
            <a:r>
              <a:rPr lang="en-US" dirty="0" smtClean="0"/>
              <a:t>The following questions can help in planning the right project for the girls:</a:t>
            </a:r>
          </a:p>
          <a:p>
            <a:pPr fontAlgn="auto">
              <a:spcBef>
                <a:spcPts val="0"/>
              </a:spcBef>
              <a:spcAft>
                <a:spcPts val="0"/>
              </a:spcAft>
              <a:defRPr/>
            </a:pPr>
            <a:endParaRPr lang="en-US" dirty="0" smtClean="0"/>
          </a:p>
          <a:p>
            <a:pPr marL="227690" indent="-227690" fontAlgn="auto">
              <a:spcBef>
                <a:spcPts val="0"/>
              </a:spcBef>
              <a:spcAft>
                <a:spcPts val="0"/>
              </a:spcAft>
              <a:buFontTx/>
              <a:buAutoNum type="arabicPeriod"/>
              <a:defRPr/>
            </a:pPr>
            <a:r>
              <a:rPr lang="en-US" dirty="0" smtClean="0"/>
              <a:t>What are your community needs? Where do the girls see problems that they would like to solve? </a:t>
            </a:r>
          </a:p>
          <a:p>
            <a:pPr marL="227690" indent="-227690" fontAlgn="auto">
              <a:spcBef>
                <a:spcPts val="0"/>
              </a:spcBef>
              <a:spcAft>
                <a:spcPts val="0"/>
              </a:spcAft>
              <a:buFontTx/>
              <a:buAutoNum type="arabicPeriod"/>
              <a:defRPr/>
            </a:pPr>
            <a:r>
              <a:rPr lang="en-US" dirty="0" smtClean="0"/>
              <a:t>What are your Troop’s talents? </a:t>
            </a:r>
          </a:p>
          <a:p>
            <a:pPr marL="227690" indent="-227690" fontAlgn="auto">
              <a:spcBef>
                <a:spcPts val="0"/>
              </a:spcBef>
              <a:spcAft>
                <a:spcPts val="0"/>
              </a:spcAft>
              <a:buFontTx/>
              <a:buAutoNum type="arabicPeriod"/>
              <a:defRPr/>
            </a:pPr>
            <a:r>
              <a:rPr lang="en-US" dirty="0" smtClean="0"/>
              <a:t>How can you match a need with a talent to create a service project idea?</a:t>
            </a:r>
          </a:p>
          <a:p>
            <a:pPr marL="227690" indent="-227690" fontAlgn="auto">
              <a:spcBef>
                <a:spcPts val="0"/>
              </a:spcBef>
              <a:spcAft>
                <a:spcPts val="0"/>
              </a:spcAft>
              <a:buFontTx/>
              <a:buAutoNum type="arabicPeriod"/>
              <a:defRPr/>
            </a:pPr>
            <a:r>
              <a:rPr lang="en-US" dirty="0" smtClean="0"/>
              <a:t>What are some community contacts?</a:t>
            </a:r>
          </a:p>
          <a:p>
            <a:pPr marL="227690" indent="-227690" fontAlgn="auto">
              <a:spcBef>
                <a:spcPts val="0"/>
              </a:spcBef>
              <a:spcAft>
                <a:spcPts val="0"/>
              </a:spcAft>
              <a:buFontTx/>
              <a:buAutoNum type="arabicPeriod"/>
              <a:defRPr/>
            </a:pPr>
            <a:r>
              <a:rPr lang="en-US" dirty="0" smtClean="0"/>
              <a:t>What is your plan for safety and success?</a:t>
            </a:r>
          </a:p>
          <a:p>
            <a:pPr marL="227690" indent="-227690" fontAlgn="auto">
              <a:spcBef>
                <a:spcPts val="0"/>
              </a:spcBef>
              <a:spcAft>
                <a:spcPts val="0"/>
              </a:spcAft>
              <a:buFontTx/>
              <a:buAutoNum type="arabicPeriod"/>
              <a:defRPr/>
            </a:pPr>
            <a:r>
              <a:rPr lang="en-US" dirty="0" smtClean="0"/>
              <a:t>What are the safety concerns that need to be addressed so that you can have fun at your activity?</a:t>
            </a:r>
          </a:p>
          <a:p>
            <a:pPr marL="227690" indent="-227690" fontAlgn="auto">
              <a:spcBef>
                <a:spcPts val="0"/>
              </a:spcBef>
              <a:spcAft>
                <a:spcPts val="0"/>
              </a:spcAft>
              <a:buFontTx/>
              <a:buAutoNum type="arabicPeriod"/>
              <a:defRPr/>
            </a:pPr>
            <a:r>
              <a:rPr lang="en-US" dirty="0" smtClean="0"/>
              <a:t>Where can you submit a press release promoting your activity?</a:t>
            </a:r>
          </a:p>
          <a:p>
            <a:pPr marL="227690" indent="-227690" fontAlgn="auto">
              <a:spcBef>
                <a:spcPts val="0"/>
              </a:spcBef>
              <a:spcAft>
                <a:spcPts val="0"/>
              </a:spcAft>
              <a:buFontTx/>
              <a:buAutoNum type="arabicPeriod"/>
              <a:defRPr/>
            </a:pPr>
            <a:r>
              <a:rPr lang="en-US" dirty="0" smtClean="0"/>
              <a:t>How can you be sure to follow through on your commitments?</a:t>
            </a:r>
          </a:p>
          <a:p>
            <a:pPr marL="227690" indent="-227690" fontAlgn="auto">
              <a:spcBef>
                <a:spcPts val="0"/>
              </a:spcBef>
              <a:spcAft>
                <a:spcPts val="0"/>
              </a:spcAft>
              <a:buFontTx/>
              <a:buAutoNum type="arabicPeriod"/>
              <a:defRPr/>
            </a:pPr>
            <a:r>
              <a:rPr lang="en-US" dirty="0" smtClean="0"/>
              <a:t>Did you keep accurate records?</a:t>
            </a:r>
          </a:p>
          <a:p>
            <a:pPr marL="227690" indent="-227690" fontAlgn="auto">
              <a:spcBef>
                <a:spcPts val="0"/>
              </a:spcBef>
              <a:spcAft>
                <a:spcPts val="0"/>
              </a:spcAft>
              <a:buFontTx/>
              <a:buAutoNum type="arabicPeriod"/>
              <a:defRPr/>
            </a:pPr>
            <a:endParaRPr lang="en-US" dirty="0" smtClean="0"/>
          </a:p>
          <a:p>
            <a:pPr marL="227690" indent="-227690" fontAlgn="auto">
              <a:spcBef>
                <a:spcPts val="0"/>
              </a:spcBef>
              <a:spcAft>
                <a:spcPts val="0"/>
              </a:spcAft>
              <a:defRPr/>
            </a:pPr>
            <a:r>
              <a:rPr lang="en-US" dirty="0" smtClean="0"/>
              <a:t>AHG provides a Character Development progression chart along with service project ideas on pg. 38 – 40 in the Unit Leader Handbook. These progression charts are guides in assisting leaders in developing age-appropriate activities for girls.”</a:t>
            </a:r>
          </a:p>
          <a:p>
            <a:pPr marL="227690" indent="-227690" fontAlgn="auto">
              <a:spcBef>
                <a:spcPts val="0"/>
              </a:spcBef>
              <a:spcAft>
                <a:spcPts val="0"/>
              </a:spcAft>
              <a:defRPr/>
            </a:pPr>
            <a:endParaRPr lang="en-US" dirty="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8A55E2-B53C-4A47-A3F4-0069F1D07E54}"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688790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smtClean="0"/>
              <a:t>“AHG seeks to teach girls what it means to be an active citizen of the United States. Whether learning about the democratic process or honoring those who have served our country with courage and honor, the AHG program works to establish a sense of patriotism in its members. Through a variety of citizenship programs girls can begin to understand the great blessing that it is to live in the United States.”</a:t>
            </a:r>
          </a:p>
          <a:p>
            <a:pPr defTabSz="909638">
              <a:spcBef>
                <a:spcPct val="0"/>
              </a:spcBef>
            </a:pPr>
            <a:endParaRPr lang="en-US" smtClean="0"/>
          </a:p>
          <a:p>
            <a:pPr defTabSz="909638">
              <a:spcBef>
                <a:spcPct val="0"/>
              </a:spcBef>
            </a:pPr>
            <a:r>
              <a:rPr lang="en-US" b="1" smtClean="0"/>
              <a:t>Trainer Note: </a:t>
            </a:r>
            <a:r>
              <a:rPr lang="en-US" smtClean="0"/>
              <a:t>Have everyone turn to pg. 36 of the Unit Leader Handbook and share a few suggested ways girls can develop their patriotism. </a:t>
            </a:r>
          </a:p>
          <a:p>
            <a:pPr defTabSz="909638">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76FAB5-3079-425C-B2E7-52F8890BF91A}"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1360278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“AHG encourages each girl to grow in her faith and relationship with God.</a:t>
            </a:r>
          </a:p>
          <a:p>
            <a:pPr>
              <a:spcBef>
                <a:spcPct val="0"/>
              </a:spcBef>
            </a:pPr>
            <a:endParaRPr lang="en-US" dirty="0" smtClean="0"/>
          </a:p>
          <a:p>
            <a:pPr>
              <a:spcBef>
                <a:spcPct val="0"/>
              </a:spcBef>
            </a:pPr>
            <a:r>
              <a:rPr lang="en-US" dirty="0" smtClean="0"/>
              <a:t>Each AHG Troop has a special Troop Shepherd who seeks to get to know each girl and pray for each girl. The Troop Shepherd, along with other Troop Leadership members are key to encouraging girls to grow their faith. Whether through Troop meeting prayer, Unit Bible studies, or modeling Christ-like behavior, Adult Volunteers can have an eternal impact on the lives of girls.</a:t>
            </a:r>
          </a:p>
          <a:p>
            <a:pPr>
              <a:spcBef>
                <a:spcPct val="0"/>
              </a:spcBef>
            </a:pPr>
            <a:endParaRPr lang="en-US" dirty="0" smtClean="0"/>
          </a:p>
          <a:p>
            <a:pPr>
              <a:spcBef>
                <a:spcPct val="0"/>
              </a:spcBef>
            </a:pPr>
            <a:r>
              <a:rPr lang="en-US" dirty="0" smtClean="0"/>
              <a:t>AHG provides a progression chart to aide Troop Leaders in providing age appropriate opportunities for girls to deepen their faith. This chart can be found on pg. 41 of the Unit Leader Handbook.”</a:t>
            </a:r>
          </a:p>
          <a:p>
            <a:pPr>
              <a:spcBef>
                <a:spcPct val="0"/>
              </a:spcBef>
            </a:pPr>
            <a:endParaRPr lang="en-US" dirty="0" smtClean="0"/>
          </a:p>
          <a:p>
            <a:pPr>
              <a:spcBef>
                <a:spcPct val="0"/>
              </a:spcBef>
            </a:pPr>
            <a:r>
              <a:rPr lang="en-US" b="1" dirty="0" smtClean="0"/>
              <a:t>Trainer Note: </a:t>
            </a:r>
            <a:r>
              <a:rPr lang="en-US" dirty="0" smtClean="0"/>
              <a:t>have everyone turn to pg. 41 of the Unit Leader Handbook and share a few types of projects that are suitable for Pioneer and/or Patriots (depending on who you are training)</a:t>
            </a:r>
          </a:p>
          <a:p>
            <a:pPr>
              <a:spcBef>
                <a:spcPct val="0"/>
              </a:spcBef>
            </a:pPr>
            <a:endParaRPr lang="en-US" dirty="0"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1DA35B-F551-4BA8-8515-60803F53E52A}"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121311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“One way to encourage Spiritual Development is through religious recognitions programs. AHG is honored to partner with the Program of Religious Activity with Youth (PRAY program for Protestant girls), The National Federation for Catholic Youth Ministry  (NFCYM) medal program for Catholic girls and Members of Churches of Christ For Scouting (MCCS). PRAY workbooks are available at all levels, through the National AHG Attic,the Catholic workbooks are available through the NFCYM and MCCS workbooks are available through MCCS. Religious recognitions are at all levels of AHG but are integral to the earning of AHG’s highest award, the Stars &amp; Stripes Award. Religious medal programs can be achieved as a unit or individually and are progressive in nature.”</a:t>
            </a:r>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CEF781-2BD2-4A7B-82CD-254D476955C2}" type="slidenum">
              <a:rPr lang="en-US"/>
              <a:pPr fontAlgn="base">
                <a:spcBef>
                  <a:spcPct val="0"/>
                </a:spcBef>
                <a:spcAft>
                  <a:spcPct val="0"/>
                </a:spcAft>
              </a:pPr>
              <a:t>28</a:t>
            </a:fld>
            <a:endParaRPr lang="en-US"/>
          </a:p>
        </p:txBody>
      </p:sp>
    </p:spTree>
    <p:extLst>
      <p:ext uri="{BB962C8B-B14F-4D97-AF65-F5344CB8AC3E}">
        <p14:creationId xmlns:p14="http://schemas.microsoft.com/office/powerpoint/2010/main" val="263874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Trainer Note: </a:t>
            </a:r>
            <a:r>
              <a:rPr lang="en-US" smtClean="0"/>
              <a:t>Review Breakout Activity Guide for additional information to facilitate a group activity)</a:t>
            </a:r>
          </a:p>
          <a:p>
            <a:pPr>
              <a:spcBef>
                <a:spcPct val="0"/>
              </a:spcBef>
            </a:pPr>
            <a:endParaRPr lang="en-US" smtClean="0"/>
          </a:p>
          <a:p>
            <a:pPr>
              <a:spcBef>
                <a:spcPct val="0"/>
              </a:spcBef>
            </a:pPr>
            <a:r>
              <a:rPr lang="en-US" smtClean="0"/>
              <a:t>Group Setting – Divide trainees into small groups have them brainstorm how they could incorporate as many program emphases as possible into a one day family event. Have groups consider the age/ability of their Unit when creating this activity.</a:t>
            </a:r>
          </a:p>
          <a:p>
            <a:pPr>
              <a:spcBef>
                <a:spcPct val="0"/>
              </a:spcBef>
            </a:pPr>
            <a:endParaRPr lang="en-US" smtClean="0"/>
          </a:p>
          <a:p>
            <a:pPr>
              <a:spcBef>
                <a:spcPct val="0"/>
              </a:spcBef>
              <a:buFontTx/>
              <a:buChar char="•"/>
            </a:pPr>
            <a:r>
              <a:rPr lang="en-US" smtClean="0"/>
              <a:t>Utilize a local location (such as a park, YMCA, Charter Partner, etc.)</a:t>
            </a:r>
          </a:p>
          <a:p>
            <a:pPr>
              <a:spcBef>
                <a:spcPct val="0"/>
              </a:spcBef>
              <a:buFontTx/>
              <a:buChar char="•"/>
            </a:pPr>
            <a:r>
              <a:rPr lang="en-US" smtClean="0"/>
              <a:t>Pick a theme for your day, making sure that all activities tie into this theme. (Themes can be a merit badge, service project, or simply a “fun” theme.)</a:t>
            </a:r>
          </a:p>
          <a:p>
            <a:pPr>
              <a:spcBef>
                <a:spcPct val="0"/>
              </a:spcBef>
              <a:buFontTx/>
              <a:buChar char="•"/>
            </a:pPr>
            <a:r>
              <a:rPr lang="en-US" smtClean="0"/>
              <a:t>Make an outline of what will occur throughout the day, indicating what program emphases are addressed with each activity.</a:t>
            </a:r>
          </a:p>
          <a:p>
            <a:pPr>
              <a:spcBef>
                <a:spcPct val="0"/>
              </a:spcBef>
              <a:buFontTx/>
              <a:buChar char="•"/>
            </a:pPr>
            <a:r>
              <a:rPr lang="en-US" smtClean="0"/>
              <a:t> If time permits, report your results with the group.</a:t>
            </a:r>
          </a:p>
          <a:p>
            <a:pPr>
              <a:spcBef>
                <a:spcPct val="0"/>
              </a:spcBef>
            </a:pPr>
            <a:endParaRPr lang="en-US" smtClean="0"/>
          </a:p>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4793B6-0EEB-47DF-BC53-C71A693E975B}"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320047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600" dirty="0" smtClean="0">
                <a:latin typeface="Arial" pitchFamily="34" charset="0"/>
                <a:cs typeface="Arial" pitchFamily="34" charset="0"/>
              </a:rPr>
              <a:t>“Training helps Leaders:</a:t>
            </a:r>
          </a:p>
          <a:p>
            <a:pPr>
              <a:spcBef>
                <a:spcPct val="0"/>
              </a:spcBef>
              <a:buFontTx/>
              <a:buChar char="•"/>
            </a:pPr>
            <a:r>
              <a:rPr lang="en-US" sz="1600" dirty="0" smtClean="0">
                <a:latin typeface="Arial" pitchFamily="34" charset="0"/>
                <a:cs typeface="Arial" pitchFamily="34" charset="0"/>
              </a:rPr>
              <a:t>Gain knowledge about the AHG Program</a:t>
            </a:r>
          </a:p>
          <a:p>
            <a:pPr>
              <a:spcBef>
                <a:spcPct val="0"/>
              </a:spcBef>
              <a:buFontTx/>
              <a:buChar char="•"/>
            </a:pPr>
            <a:r>
              <a:rPr lang="en-US" sz="1600" dirty="0" smtClean="0">
                <a:latin typeface="Arial" pitchFamily="34" charset="0"/>
                <a:cs typeface="Arial" pitchFamily="34" charset="0"/>
              </a:rPr>
              <a:t>Develop positive attitudes </a:t>
            </a:r>
          </a:p>
          <a:p>
            <a:pPr>
              <a:spcBef>
                <a:spcPct val="0"/>
              </a:spcBef>
              <a:buFontTx/>
              <a:buChar char="•"/>
            </a:pPr>
            <a:r>
              <a:rPr lang="en-US" sz="1600" dirty="0" smtClean="0">
                <a:latin typeface="Arial" pitchFamily="34" charset="0"/>
                <a:cs typeface="Arial" pitchFamily="34" charset="0"/>
              </a:rPr>
              <a:t>Learn the skills they need in order to be successful.</a:t>
            </a:r>
          </a:p>
          <a:p>
            <a:pPr>
              <a:spcBef>
                <a:spcPct val="0"/>
              </a:spcBef>
              <a:buFontTx/>
              <a:buChar char="•"/>
            </a:pPr>
            <a:r>
              <a:rPr lang="en-US" sz="1600" dirty="0" smtClean="0">
                <a:latin typeface="Arial" pitchFamily="34" charset="0"/>
                <a:cs typeface="Arial" pitchFamily="34" charset="0"/>
              </a:rPr>
              <a:t>Utilize resources available to them to provide a quality worthwhile program. </a:t>
            </a:r>
          </a:p>
          <a:p>
            <a:pPr>
              <a:spcBef>
                <a:spcPct val="0"/>
              </a:spcBef>
              <a:buFontTx/>
              <a:buChar char="•"/>
            </a:pPr>
            <a:r>
              <a:rPr lang="en-US" sz="1600" dirty="0" smtClean="0">
                <a:latin typeface="Arial" pitchFamily="34" charset="0"/>
                <a:cs typeface="Arial" pitchFamily="34" charset="0"/>
              </a:rPr>
              <a:t>Gain confidence to carry out their responsibilities.</a:t>
            </a:r>
          </a:p>
          <a:p>
            <a:pPr>
              <a:spcBef>
                <a:spcPct val="0"/>
              </a:spcBef>
              <a:buFontTx/>
              <a:buChar char="•"/>
            </a:pPr>
            <a:endParaRPr lang="en-US" sz="1600" dirty="0" smtClean="0">
              <a:latin typeface="Arial" pitchFamily="34" charset="0"/>
              <a:cs typeface="Arial" pitchFamily="34" charset="0"/>
            </a:endParaRPr>
          </a:p>
          <a:p>
            <a:pPr>
              <a:spcBef>
                <a:spcPct val="0"/>
              </a:spcBef>
            </a:pPr>
            <a:r>
              <a:rPr lang="en-US" sz="1600" dirty="0" smtClean="0">
                <a:latin typeface="Arial" pitchFamily="34" charset="0"/>
                <a:cs typeface="Arial" pitchFamily="34" charset="0"/>
              </a:rPr>
              <a:t>And the end result?</a:t>
            </a:r>
          </a:p>
          <a:p>
            <a:pPr>
              <a:spcBef>
                <a:spcPct val="0"/>
              </a:spcBef>
            </a:pPr>
            <a:r>
              <a:rPr lang="en-US" sz="1600" dirty="0" smtClean="0">
                <a:latin typeface="Arial" pitchFamily="34" charset="0"/>
                <a:cs typeface="Arial" pitchFamily="34" charset="0"/>
              </a:rPr>
              <a:t>Pathfinder, Tenderfoot, Explorer, Pioneer and Patriot girls receive a program designed to achieve AHG’s mission and vision for tomorrow.”</a:t>
            </a:r>
          </a:p>
          <a:p>
            <a:pPr>
              <a:spcBef>
                <a:spcPct val="0"/>
              </a:spcBef>
              <a:buFontTx/>
              <a:buChar char="•"/>
            </a:pPr>
            <a:endParaRPr lang="en-US" sz="1600" dirty="0" smtClean="0">
              <a:latin typeface="Arial" pitchFamily="34" charset="0"/>
              <a:cs typeface="Arial" pitchFamily="34" charset="0"/>
            </a:endParaRPr>
          </a:p>
          <a:p>
            <a:pPr>
              <a:spcBef>
                <a:spcPct val="0"/>
              </a:spcBef>
            </a:pPr>
            <a:r>
              <a:rPr lang="en-US" sz="1600" dirty="0" smtClean="0">
                <a:latin typeface="Arial" pitchFamily="34" charset="0"/>
                <a:cs typeface="Arial" pitchFamily="34" charset="0"/>
              </a:rPr>
              <a:t>Thank you for taking the time to be trained today. </a:t>
            </a:r>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2B78FE-89F4-4D29-94C2-0F8F530BF0CF}"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4202238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“Learning styles are a consideration that impacts not only Troop programming, but Troop dynamics in general. Just as girls and adults have differing personalities, they also have different ways of learning. Understanding how each girl and Leader learns, will aid in the planning and implementation of a program and most effectively accomplish the desired outcome.”</a:t>
            </a:r>
          </a:p>
          <a:p>
            <a:pPr>
              <a:spcBef>
                <a:spcPct val="0"/>
              </a:spcBef>
            </a:pPr>
            <a:endParaRPr lang="en-US" smtClean="0"/>
          </a:p>
          <a:p>
            <a:pPr>
              <a:spcBef>
                <a:spcPct val="0"/>
              </a:spcBef>
            </a:pPr>
            <a:r>
              <a:rPr lang="en-US" b="1" smtClean="0"/>
              <a:t>Trainer Note</a:t>
            </a:r>
            <a:r>
              <a:rPr lang="en-US" smtClean="0"/>
              <a:t>: For additional information on identifying and working with different learning styles, please refer to the Unit Leader Handbook CD. </a:t>
            </a:r>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BFC58E-A41F-4FD3-B5AD-0F2C6860CBF4}"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3786913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is crucial not only in fulfilling the mission of American Heritage Girls, but also in fulfilling the Great Commission, that AHG create an inclusive program, in which girls of all abilities can actively participate. AHG seeks to create an environment in which girls of all abilities can grow closer to the Lord while becoming women of integrity.</a:t>
            </a:r>
          </a:p>
          <a:p>
            <a:pPr>
              <a:spcBef>
                <a:spcPct val="0"/>
              </a:spcBef>
            </a:pPr>
            <a:endParaRPr lang="en-US" smtClean="0"/>
          </a:p>
          <a:p>
            <a:pPr>
              <a:spcBef>
                <a:spcPct val="0"/>
              </a:spcBef>
            </a:pPr>
            <a:r>
              <a:rPr lang="en-US" smtClean="0"/>
              <a:t>Girls’ needs vary based on a number of factors, including age, learning styles, emotional functioning, mental functioning and physical functioning. AHG asks that Troop Leadership work to create an environment in which all girls can feel welcome, grow and experience a level of independence. You are encouraged to work closely with parents to make the most of each girl’s AHG experience. </a:t>
            </a:r>
          </a:p>
          <a:p>
            <a:pPr>
              <a:spcBef>
                <a:spcPct val="0"/>
              </a:spcBef>
            </a:pPr>
            <a:endParaRPr lang="en-US" smtClean="0"/>
          </a:p>
          <a:p>
            <a:pPr>
              <a:spcBef>
                <a:spcPct val="0"/>
              </a:spcBef>
            </a:pPr>
            <a:r>
              <a:rPr lang="en-US" smtClean="0"/>
              <a:t>As you invite girls with special needs into your Troop, AHG has a number of resources available to assist you in this process. Beginning in 2009, AHG will be offering a leadership training experience focusing on working with girls with special needs. “</a:t>
            </a:r>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2B5259-59B1-4B61-8C61-C7BA34CA9686}"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3580281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sz="900" dirty="0" smtClean="0"/>
              <a:t>“A positive Troop/Unit environment is the first step in managing girls’ behavior. In a positive environment, girls know the expectations of what to do versus what not to do. The standards of behavior should be set within the realms of the girls’ developmental range, be achievable and rewarded. Remember that mistakes are an important step to learning and are to be expected of youth. A Leader’s reactions to girls’ mistakes are what will determine a positive learning experience or a negative, demeaning experience. Tips to creating a positive troop/unit environment include:</a:t>
            </a:r>
          </a:p>
          <a:p>
            <a:pPr fontAlgn="auto">
              <a:spcBef>
                <a:spcPts val="0"/>
              </a:spcBef>
              <a:spcAft>
                <a:spcPts val="0"/>
              </a:spcAft>
              <a:defRPr/>
            </a:pPr>
            <a:endParaRPr lang="en-US" sz="900" dirty="0" smtClean="0"/>
          </a:p>
          <a:p>
            <a:pPr fontAlgn="auto">
              <a:spcBef>
                <a:spcPts val="0"/>
              </a:spcBef>
              <a:spcAft>
                <a:spcPts val="0"/>
              </a:spcAft>
              <a:defRPr/>
            </a:pPr>
            <a:r>
              <a:rPr lang="en-US" sz="900" dirty="0" smtClean="0"/>
              <a:t>Honor the Girls – Listen to what they say. Get to know them. Know their dreams, their fears, their talents and their dislikes. Ask regularly about them. Make them feel valued, unique and an essential part of the group.</a:t>
            </a:r>
          </a:p>
          <a:p>
            <a:pPr fontAlgn="auto">
              <a:spcBef>
                <a:spcPts val="0"/>
              </a:spcBef>
              <a:spcAft>
                <a:spcPts val="0"/>
              </a:spcAft>
              <a:defRPr/>
            </a:pPr>
            <a:endParaRPr lang="en-US" sz="900" dirty="0" smtClean="0"/>
          </a:p>
          <a:p>
            <a:pPr fontAlgn="auto">
              <a:spcBef>
                <a:spcPts val="0"/>
              </a:spcBef>
              <a:spcAft>
                <a:spcPts val="0"/>
              </a:spcAft>
              <a:defRPr/>
            </a:pPr>
            <a:r>
              <a:rPr lang="en-US" sz="900" dirty="0" smtClean="0"/>
              <a:t>Treat with Respect – Part of honoring a girl is respecting her value no matter what. Despite a failing or poor choice, remember she is a child of God and worthy of each member’s unconditional love. Create an atmosphere of respect amongst the girls, encouraging each girl to love one another despite differences and disagreements.</a:t>
            </a:r>
          </a:p>
          <a:p>
            <a:pPr fontAlgn="auto">
              <a:spcBef>
                <a:spcPts val="0"/>
              </a:spcBef>
              <a:spcAft>
                <a:spcPts val="0"/>
              </a:spcAft>
              <a:defRPr/>
            </a:pPr>
            <a:endParaRPr lang="en-US" sz="900" dirty="0" smtClean="0"/>
          </a:p>
          <a:p>
            <a:pPr fontAlgn="auto">
              <a:spcBef>
                <a:spcPts val="0"/>
              </a:spcBef>
              <a:spcAft>
                <a:spcPts val="0"/>
              </a:spcAft>
              <a:defRPr/>
            </a:pPr>
            <a:r>
              <a:rPr lang="en-US" sz="900" dirty="0" smtClean="0"/>
              <a:t>Encourage, Encourage, Encourage – It has been said for every 1 negative comment it take 10 positive comments to counteract its effect. Encouraging girls to excel, to take a risk, to have an “I can” attitude is all part of the amazing power that the Lord gives His children through the Holy Spirit. Encourage the girls to pray for God’s guidance and assistance constantly, particularly during times of trial. Stop at that moment and take time to pray with a girl in need. </a:t>
            </a:r>
          </a:p>
          <a:p>
            <a:pPr fontAlgn="auto">
              <a:spcBef>
                <a:spcPts val="0"/>
              </a:spcBef>
              <a:spcAft>
                <a:spcPts val="0"/>
              </a:spcAft>
              <a:defRPr/>
            </a:pPr>
            <a:endParaRPr lang="en-US" sz="900" dirty="0" smtClean="0"/>
          </a:p>
          <a:p>
            <a:pPr fontAlgn="auto">
              <a:spcBef>
                <a:spcPts val="0"/>
              </a:spcBef>
              <a:spcAft>
                <a:spcPts val="0"/>
              </a:spcAft>
              <a:defRPr/>
            </a:pPr>
            <a:r>
              <a:rPr lang="en-US" sz="900" dirty="0" smtClean="0"/>
              <a:t>Be Sensitive – Girls come from all different backgrounds and in all sizes and shapes. Know their sensitivities and fears and create an environment that will be loving and supportive.</a:t>
            </a:r>
          </a:p>
          <a:p>
            <a:pPr fontAlgn="auto">
              <a:spcBef>
                <a:spcPts val="0"/>
              </a:spcBef>
              <a:spcAft>
                <a:spcPts val="0"/>
              </a:spcAft>
              <a:defRPr/>
            </a:pPr>
            <a:endParaRPr lang="en-US" sz="900" dirty="0" smtClean="0"/>
          </a:p>
          <a:p>
            <a:pPr fontAlgn="auto">
              <a:spcBef>
                <a:spcPts val="0"/>
              </a:spcBef>
              <a:spcAft>
                <a:spcPts val="0"/>
              </a:spcAft>
              <a:defRPr/>
            </a:pPr>
            <a:r>
              <a:rPr lang="en-US" sz="900" dirty="0" smtClean="0"/>
              <a:t>Be a Positive Role Model – Shhh… they’re looking. Believe it or not, all eyes are on the Leadership Team. The girls will model the behavior good, or bad, that they see from their Leaders: if the girls see you gossiping about one another, complaining about the Staff, sharing negativity – they will do the same, imitating your actions. “Do unto others as you would have done unto you.” Live the AHG Statement of Faith, make it a continuous way of life for you.</a:t>
            </a:r>
          </a:p>
          <a:p>
            <a:pPr fontAlgn="auto">
              <a:spcBef>
                <a:spcPts val="0"/>
              </a:spcBef>
              <a:spcAft>
                <a:spcPts val="0"/>
              </a:spcAft>
              <a:defRPr/>
            </a:pPr>
            <a:r>
              <a:rPr lang="en-US" sz="900" dirty="0" smtClean="0"/>
              <a:t> </a:t>
            </a:r>
          </a:p>
          <a:p>
            <a:pPr fontAlgn="auto">
              <a:spcBef>
                <a:spcPts val="0"/>
              </a:spcBef>
              <a:spcAft>
                <a:spcPts val="0"/>
              </a:spcAft>
              <a:defRPr/>
            </a:pPr>
            <a:r>
              <a:rPr lang="en-US" sz="900" dirty="0" smtClean="0"/>
              <a:t>Have a Blast! – No matter what you may have left at home, remember this is your time with the girls. Bring a fresh face and a new attitude. Paint the room with happiness. Make your AHG Unit fun, exciting and THE place to be!”</a:t>
            </a:r>
          </a:p>
          <a:p>
            <a:pPr fontAlgn="auto">
              <a:spcBef>
                <a:spcPts val="0"/>
              </a:spcBef>
              <a:spcAft>
                <a:spcPts val="0"/>
              </a:spcAft>
              <a:defRPr/>
            </a:pPr>
            <a:endParaRPr lang="en-US" sz="900" dirty="0" smtClean="0"/>
          </a:p>
          <a:p>
            <a:pPr fontAlgn="auto">
              <a:spcBef>
                <a:spcPts val="0"/>
              </a:spcBef>
              <a:spcAft>
                <a:spcPts val="0"/>
              </a:spcAft>
              <a:defRPr/>
            </a:pPr>
            <a:endParaRPr lang="en-US" sz="1000" dirty="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083453-25B9-475E-9B57-F5A2FD1D3045}"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3656573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manner in which a Troop is governed can lend itself well to progressive girl leadership. You may use as many systems as you need, depending on your type of Troop. Having the girls run their own meetings is the ultimate goal of the AHG program. Encourage each member from Pathfinder to Patriot  to have an active role in the meeting. Give them ownership of their Troop! They won’t want to miss a meeting if they feel they have an important role to play. The formats shown are progressive in nature. As the Troop and girls mature, your system of governing will also change.”</a:t>
            </a:r>
          </a:p>
          <a:p>
            <a:pPr>
              <a:spcBef>
                <a:spcPct val="0"/>
              </a:spcBef>
            </a:pPr>
            <a:endParaRPr lang="en-US" dirty="0" smtClean="0"/>
          </a:p>
          <a:p>
            <a:pPr>
              <a:spcBef>
                <a:spcPct val="0"/>
              </a:spcBef>
            </a:pPr>
            <a:r>
              <a:rPr lang="en-US" b="1" dirty="0" smtClean="0"/>
              <a:t>Trainer Note</a:t>
            </a:r>
            <a:r>
              <a:rPr lang="en-US" dirty="0" smtClean="0"/>
              <a:t>: Review the example governance diagrams and the recommended levels. Additional information about each troop governance option is found on pg. 34 in the Unit Leader Handbook.</a:t>
            </a:r>
          </a:p>
          <a:p>
            <a:pPr>
              <a:spcBef>
                <a:spcPct val="0"/>
              </a:spcBef>
            </a:pPr>
            <a:r>
              <a:rPr lang="en-US" dirty="0" smtClean="0"/>
              <a:t> </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B6C060-7D00-4D04-BD29-7B73E7A229A9}" type="slidenum">
              <a:rPr lang="en-US" smtClean="0"/>
              <a:pPr/>
              <a:t>33</a:t>
            </a:fld>
            <a:endParaRPr lang="en-US" smtClean="0"/>
          </a:p>
        </p:txBody>
      </p:sp>
    </p:spTree>
    <p:extLst>
      <p:ext uri="{BB962C8B-B14F-4D97-AF65-F5344CB8AC3E}">
        <p14:creationId xmlns:p14="http://schemas.microsoft.com/office/powerpoint/2010/main" val="4174278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patrol system is used within the Squad structure. This system is commonly employed for a specific purpose or project. The patrol system is best when you have 4-6 girls in each patrol. Patrols can be named differently and are designed to carry out work and decision making in a streamlined fashion. </a:t>
            </a:r>
          </a:p>
          <a:p>
            <a:pPr>
              <a:spcBef>
                <a:spcPct val="0"/>
              </a:spcBef>
            </a:pPr>
            <a:endParaRPr lang="en-US" smtClean="0"/>
          </a:p>
          <a:p>
            <a:pPr>
              <a:spcBef>
                <a:spcPct val="0"/>
              </a:spcBef>
            </a:pPr>
            <a:r>
              <a:rPr lang="en-US" smtClean="0"/>
              <a:t>For example, if your Troop Is planning a dedication ceremony, patrols may be assigned for the following duties: decorations, set-up/clean-up, food preparation and planning, and program. Each patrol will have the responsibility, with adult leadership, of planning each aspect of their assigned duties. “</a:t>
            </a:r>
          </a:p>
          <a:p>
            <a:pPr>
              <a:spcBef>
                <a:spcPct val="0"/>
              </a:spcBef>
            </a:pPr>
            <a:endParaRPr lang="en-US" smtClean="0"/>
          </a:p>
          <a:p>
            <a:pPr>
              <a:spcBef>
                <a:spcPct val="0"/>
              </a:spcBef>
            </a:pPr>
            <a:r>
              <a:rPr lang="en-US" b="1" smtClean="0"/>
              <a:t>Trainer Note: </a:t>
            </a:r>
            <a:r>
              <a:rPr lang="en-US" smtClean="0"/>
              <a:t>Turn to pg. 35 of the Unit Leader Handbook to review the suggested progression chart for Girl Leadership roles by level. </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D3E651-CA0B-4231-AB53-08AA0E71F636}"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662994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defTabSz="910756" fontAlgn="auto">
              <a:spcBef>
                <a:spcPts val="0"/>
              </a:spcBef>
              <a:spcAft>
                <a:spcPts val="0"/>
              </a:spcAft>
              <a:defRPr/>
            </a:pPr>
            <a:r>
              <a:rPr lang="en-US" dirty="0" smtClean="0"/>
              <a:t>“Risk Management is a necessary and important consideration when working with girls. It is most important that the Unit Leader be familiar with the AHG Health and Safety Guidelines found in the Unit Leader Handbook on pg. 93. The guidelines are also available on the Leader Resource area of the AHG website and on the Unit Leader Handbook CD. It is recommended that a Unit Leader review the Guidelines on an annual basis. Health and Safety guidelines are only one piece of Troop Risk Management. Other areas of risk management include:</a:t>
            </a:r>
          </a:p>
          <a:p>
            <a:pPr defTabSz="910756" fontAlgn="auto">
              <a:spcBef>
                <a:spcPts val="0"/>
              </a:spcBef>
              <a:spcAft>
                <a:spcPts val="0"/>
              </a:spcAft>
              <a:defRPr/>
            </a:pPr>
            <a:endParaRPr lang="en-US" dirty="0" smtClean="0"/>
          </a:p>
          <a:p>
            <a:pPr fontAlgn="auto">
              <a:spcBef>
                <a:spcPts val="0"/>
              </a:spcBef>
              <a:spcAft>
                <a:spcPts val="0"/>
              </a:spcAft>
              <a:defRPr/>
            </a:pPr>
            <a:r>
              <a:rPr lang="en-US" dirty="0" smtClean="0"/>
              <a:t>Registration – AHG member registration is vital for both the individual Troop and the American Heritage Girls organization. Individuals are not considered members until their paperwork is received into the AHG, Inc. Office. This determination is crucial to reduce risk for both the local Troop and AHG, Inc. All Troop members must be registered prior to attending any Troop meeting or activity.</a:t>
            </a:r>
          </a:p>
          <a:p>
            <a:pPr fontAlgn="auto">
              <a:spcBef>
                <a:spcPts val="0"/>
              </a:spcBef>
              <a:spcAft>
                <a:spcPts val="0"/>
              </a:spcAft>
              <a:defRPr/>
            </a:pPr>
            <a:endParaRPr lang="en-US" dirty="0" smtClean="0"/>
          </a:p>
          <a:p>
            <a:pPr fontAlgn="auto">
              <a:spcBef>
                <a:spcPts val="0"/>
              </a:spcBef>
              <a:spcAft>
                <a:spcPts val="0"/>
              </a:spcAft>
              <a:defRPr/>
            </a:pPr>
            <a:r>
              <a:rPr lang="en-US" dirty="0" smtClean="0"/>
              <a:t>Background Checks - As a national Christ centered youth organization, American Heritage Girls has the obligation to exercise “due diligence” with regards to protecting its members, especially the girls. Careful screening of volunteers who work with children is an important risk management strategy. Failure to adequately screen volunteers may place children in dangerous situations. Checking the criminal history records of volunteers who work with children is one tool in shielding our children from harm. As part of the Leader/Adult Volunteer selection, it is imperative that all adults in volunteer roles with the Troop have a background check. This responsibility fall to the charter organization. </a:t>
            </a:r>
          </a:p>
          <a:p>
            <a:pPr fontAlgn="auto">
              <a:spcBef>
                <a:spcPts val="0"/>
              </a:spcBef>
              <a:spcAft>
                <a:spcPts val="0"/>
              </a:spcAft>
              <a:defRPr/>
            </a:pPr>
            <a:r>
              <a:rPr lang="en-US" dirty="0" smtClean="0"/>
              <a:t>Additional information regarding background checks is available on pg. 48 of the Unit Leader Handbook and the AHG website at www.ahgonline.org/backgroundchecks”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AFA384-AEE4-4D30-B0F6-A1FCB48D4937}"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4151827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spcBef>
                <a:spcPct val="0"/>
              </a:spcBef>
            </a:pPr>
            <a:r>
              <a:rPr lang="en-US" dirty="0" smtClean="0"/>
              <a:t>“One of the key components in AHG Health and Safety Guidelines is to ensure that the Troop adheres to the adult/girl ratio and ALWAYS maintains two deep leadership, in accordance with ratios. </a:t>
            </a:r>
          </a:p>
          <a:p>
            <a:pPr>
              <a:spcBef>
                <a:spcPct val="0"/>
              </a:spcBef>
            </a:pPr>
            <a:r>
              <a:rPr lang="en-US" dirty="0" smtClean="0"/>
              <a:t>Two deep leadership is defined as two registered adults for each activity. </a:t>
            </a:r>
          </a:p>
          <a:p>
            <a:pPr>
              <a:spcBef>
                <a:spcPct val="0"/>
              </a:spcBef>
            </a:pPr>
            <a:r>
              <a:rPr lang="en-US" b="1" dirty="0" smtClean="0"/>
              <a:t>Trainer Note:  </a:t>
            </a:r>
            <a:r>
              <a:rPr lang="en-US" dirty="0" smtClean="0"/>
              <a:t>Additional information can be found on pg. 47 Unit Leader Handbook, Pg. 38 Coordinator Handbook &amp; Health &amp; Safety Guidelines</a:t>
            </a:r>
          </a:p>
          <a:p>
            <a:pPr>
              <a:spcBef>
                <a:spcPct val="0"/>
              </a:spcBef>
            </a:pPr>
            <a:endParaRPr lang="en-US" dirty="0" smtClean="0"/>
          </a:p>
          <a:p>
            <a:pPr>
              <a:spcBef>
                <a:spcPct val="0"/>
              </a:spcBef>
            </a:pPr>
            <a:r>
              <a:rPr lang="en-US" dirty="0" smtClean="0"/>
              <a:t>Girl/Leader Ratios</a:t>
            </a:r>
          </a:p>
          <a:p>
            <a:pPr>
              <a:spcBef>
                <a:spcPct val="0"/>
              </a:spcBef>
            </a:pPr>
            <a:endParaRPr lang="en-US" dirty="0" smtClean="0"/>
          </a:p>
          <a:p>
            <a:pPr>
              <a:spcBef>
                <a:spcPct val="0"/>
              </a:spcBef>
            </a:pPr>
            <a:r>
              <a:rPr lang="en-US" dirty="0" smtClean="0"/>
              <a:t>Pathfinder	 6 girls per 1 registered Leader</a:t>
            </a:r>
          </a:p>
          <a:p>
            <a:pPr>
              <a:spcBef>
                <a:spcPct val="0"/>
              </a:spcBef>
            </a:pPr>
            <a:r>
              <a:rPr lang="en-US" dirty="0" smtClean="0"/>
              <a:t>Tenderfoot 	6 girls per 1 registered Leader</a:t>
            </a:r>
          </a:p>
          <a:p>
            <a:pPr>
              <a:spcBef>
                <a:spcPct val="0"/>
              </a:spcBef>
            </a:pPr>
            <a:r>
              <a:rPr lang="en-US" dirty="0" smtClean="0"/>
              <a:t>Explorer 	8 girls per 1 registered Leader</a:t>
            </a:r>
          </a:p>
          <a:p>
            <a:pPr>
              <a:spcBef>
                <a:spcPct val="0"/>
              </a:spcBef>
            </a:pPr>
            <a:r>
              <a:rPr lang="en-US" dirty="0" smtClean="0"/>
              <a:t>Pioneer 	10 girls per 1 registered Leader</a:t>
            </a:r>
          </a:p>
          <a:p>
            <a:pPr>
              <a:spcBef>
                <a:spcPct val="0"/>
              </a:spcBef>
            </a:pPr>
            <a:r>
              <a:rPr lang="en-US" dirty="0" smtClean="0"/>
              <a:t>Patriot 	12 girls per 1 registered Leader</a:t>
            </a:r>
          </a:p>
          <a:p>
            <a:pPr>
              <a:spcBef>
                <a:spcPct val="0"/>
              </a:spcBef>
            </a:pPr>
            <a:endParaRPr lang="en-US" dirty="0" smtClean="0"/>
          </a:p>
          <a:p>
            <a:pPr>
              <a:spcBef>
                <a:spcPct val="0"/>
              </a:spcBef>
            </a:pPr>
            <a:r>
              <a:rPr lang="en-US" dirty="0" smtClean="0"/>
              <a:t>Each AHG Troop must have one CPR/First Aid certified Unit Leader per level, all activities must have a Health and Safety Lead and a first aid kit must be available at all meetings and troop activities. For more specific information, please see pg. 46 – 48 in the Unit Leader Handbook. “</a:t>
            </a:r>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A5668B-DB96-450E-A739-298BE703CFA1}" type="slidenum">
              <a:rPr lang="en-US" smtClean="0"/>
              <a:pPr fontAlgn="base">
                <a:spcBef>
                  <a:spcPct val="0"/>
                </a:spcBef>
                <a:spcAft>
                  <a:spcPct val="0"/>
                </a:spcAft>
                <a:defRPr/>
              </a:pPr>
              <a:t>36</a:t>
            </a:fld>
            <a:endParaRPr lang="en-US" smtClean="0"/>
          </a:p>
        </p:txBody>
      </p:sp>
    </p:spTree>
    <p:extLst>
      <p:ext uri="{BB962C8B-B14F-4D97-AF65-F5344CB8AC3E}">
        <p14:creationId xmlns:p14="http://schemas.microsoft.com/office/powerpoint/2010/main" val="1475864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sz="1000" dirty="0" smtClean="0"/>
              <a:t>“There are many forms that are needed for activities of the Troop. Unit Leaders should be familiar with the following forms based on the activities planned:</a:t>
            </a:r>
          </a:p>
          <a:p>
            <a:pPr>
              <a:spcBef>
                <a:spcPct val="0"/>
              </a:spcBef>
            </a:pPr>
            <a:endParaRPr lang="en-US" sz="1000" dirty="0" smtClean="0"/>
          </a:p>
          <a:p>
            <a:pPr>
              <a:spcBef>
                <a:spcPct val="0"/>
              </a:spcBef>
            </a:pPr>
            <a:r>
              <a:rPr lang="en-US" sz="1000" dirty="0" smtClean="0"/>
              <a:t>Troop Transport Form – this form is required for all adults planning on providing transportation for an activity or event. Parents and Volunteers who do not have a Troop Transport Form on file with the Troop may not provide transportation for anyone other than their own daughter(s).</a:t>
            </a:r>
          </a:p>
          <a:p>
            <a:pPr>
              <a:spcBef>
                <a:spcPct val="0"/>
              </a:spcBef>
            </a:pPr>
            <a:endParaRPr lang="en-US" sz="1000" dirty="0" smtClean="0"/>
          </a:p>
          <a:p>
            <a:pPr>
              <a:spcBef>
                <a:spcPct val="0"/>
              </a:spcBef>
            </a:pPr>
            <a:r>
              <a:rPr lang="en-US" sz="1000" dirty="0" smtClean="0"/>
              <a:t>Girl &amp; Adult Health &amp; Medical Forms – Each Unit Leader should have a set of Girl &amp; Adult Medical forms for all girl and adult volunteers participating in Troop/Unit activities. Unit Leaders should review these forms when planning activities to identify any medical conditions, food allergies etc. of a girl/adult member.</a:t>
            </a:r>
          </a:p>
          <a:p>
            <a:pPr>
              <a:spcBef>
                <a:spcPct val="0"/>
              </a:spcBef>
            </a:pPr>
            <a:endParaRPr lang="en-US" sz="1000" dirty="0" smtClean="0"/>
          </a:p>
          <a:p>
            <a:pPr>
              <a:spcBef>
                <a:spcPct val="0"/>
              </a:spcBef>
            </a:pPr>
            <a:r>
              <a:rPr lang="en-US" sz="1000" dirty="0" smtClean="0"/>
              <a:t>Parent/Guardian Permission Forms – All Troop activities outside of regular Troop meetings must have a Parent/Guardian Permission Form. This form provides vital information to the Unit Leader at the time of the activity and helps in the planning of an activity. Parents accompanying and transporting their own daughter only to an activity do not need to complete a Parent Permission Slip. “</a:t>
            </a:r>
          </a:p>
          <a:p>
            <a:pPr>
              <a:spcBef>
                <a:spcPct val="0"/>
              </a:spcBef>
            </a:pPr>
            <a:endParaRPr lang="en-US" sz="1000" dirty="0" smtClean="0"/>
          </a:p>
          <a:p>
            <a:pPr>
              <a:spcBef>
                <a:spcPct val="0"/>
              </a:spcBef>
            </a:pPr>
            <a:r>
              <a:rPr lang="en-US" sz="1000" dirty="0" smtClean="0"/>
              <a:t>Troop Trip/High Adventure Notification Form – This forms needs to be completed for ALL camping trips and any activity that is 75 miles or more from the Charter Organization. If a High Adventure Activity is planned for girls, this portion of the form must also be completed and submitted to the AHG/Council office. This form also requires Troop Coordinator and Charter Representative signature, so pre-planning is necessary to receive approval from your Support Services Coordinator. </a:t>
            </a:r>
          </a:p>
          <a:p>
            <a:pPr>
              <a:spcBef>
                <a:spcPct val="0"/>
              </a:spcBef>
            </a:pPr>
            <a:endParaRPr lang="en-US" sz="1000" dirty="0" smtClean="0"/>
          </a:p>
          <a:p>
            <a:pPr>
              <a:spcBef>
                <a:spcPct val="0"/>
              </a:spcBef>
            </a:pPr>
            <a:r>
              <a:rPr lang="en-US" sz="1000" dirty="0" smtClean="0"/>
              <a:t>High Adventure Medical Form – is required for all activities that involve a High Adventure as defined in the AHG Health &amp; Safety Guidelines. This form requires a physicians’ signature. It is suggested that the form be given to all Pioneer &amp; Patriot level girls well in advance to enable this required signature. This form can be kept on file with the Troop and is good for one year.</a:t>
            </a:r>
          </a:p>
          <a:p>
            <a:pPr>
              <a:spcBef>
                <a:spcPct val="0"/>
              </a:spcBef>
            </a:pPr>
            <a:endParaRPr lang="en-US" sz="1000" dirty="0" smtClean="0"/>
          </a:p>
          <a:p>
            <a:pPr>
              <a:spcBef>
                <a:spcPct val="0"/>
              </a:spcBef>
            </a:pPr>
            <a:r>
              <a:rPr lang="en-US" sz="1000" dirty="0" smtClean="0"/>
              <a:t>Most up to date forms can be found on the leader resource area of AHG Website.”</a:t>
            </a:r>
          </a:p>
          <a:p>
            <a:pPr>
              <a:spcBef>
                <a:spcPct val="0"/>
              </a:spcBef>
            </a:pPr>
            <a:endParaRPr lang="en-US" sz="1000" dirty="0"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59D308-A4E0-45E2-8E08-9889594E293E}"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3546769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1" dirty="0" smtClean="0"/>
          </a:p>
          <a:p>
            <a:pPr>
              <a:spcBef>
                <a:spcPct val="0"/>
              </a:spcBef>
            </a:pPr>
            <a:r>
              <a:rPr lang="en-US" dirty="0" smtClean="0"/>
              <a:t> “Now that you have learned the elements of the AHG program, let’s talk about how to take what you have learned and create a Troop meeting that is fun and exciting for the girls.”</a:t>
            </a:r>
          </a:p>
          <a:p>
            <a:pPr>
              <a:spcBef>
                <a:spcPct val="0"/>
              </a:spcBef>
            </a:pPr>
            <a:endParaRPr lang="en-US" dirty="0" smtClean="0"/>
          </a:p>
          <a:p>
            <a:pPr>
              <a:spcBef>
                <a:spcPct val="0"/>
              </a:spcBef>
            </a:pPr>
            <a:r>
              <a:rPr lang="en-US" b="1" dirty="0" smtClean="0"/>
              <a:t>Trainer Note: </a:t>
            </a:r>
            <a:r>
              <a:rPr lang="en-US" dirty="0" smtClean="0"/>
              <a:t>AHG Ministry to Girls section begins on page. 61 of the Unit Leader Handbook.</a:t>
            </a:r>
          </a:p>
          <a:p>
            <a:pPr>
              <a:spcBef>
                <a:spcPct val="0"/>
              </a:spcBef>
            </a:pPr>
            <a:endParaRPr lang="en-US" dirty="0"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698B63-0D95-4D07-81A4-08DFFEA84AEA}"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val="3619476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defTabSz="895350">
              <a:spcBef>
                <a:spcPct val="0"/>
              </a:spcBef>
            </a:pPr>
            <a:r>
              <a:rPr lang="en-US" smtClean="0"/>
              <a:t>“Each regular Troop meeting should utilize the elements shown in the slide to help with accomplishing goals and provide consistency to the program. The </a:t>
            </a:r>
            <a:r>
              <a:rPr lang="en-US" i="1" smtClean="0"/>
              <a:t>Troop Meeting Planning Sheet </a:t>
            </a:r>
            <a:r>
              <a:rPr lang="en-US" smtClean="0"/>
              <a:t>can assist you with using the program elements to accomplish your Unit plans. The Troop Planning Sheet along with four sample Troop meetings can be found on the Unit Leader Resource CD. Additional information and resources for activities to enhance your program can be found in the quarterly Leader Resource Guide and the Leader Resource area of the AHG website. Leaders are encouraged to allow girls to assist with planning their meetings.”</a:t>
            </a:r>
          </a:p>
          <a:p>
            <a:pPr defTabSz="895350">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A6309D-FD4A-466E-8D39-524731A529C6}"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164060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a:t>
            </a:r>
            <a:r>
              <a:rPr lang="en-US" baseline="0" dirty="0" smtClean="0"/>
              <a:t> want to c</a:t>
            </a:r>
            <a:r>
              <a:rPr lang="en-US" dirty="0" smtClean="0"/>
              <a:t>ongratulate you on your selection as a Unit Leader for your local AHG troop. As was said earlier, you are the primary influencer for the health and impact of the AHG Unit and have been entrusted with sacred keys.”</a:t>
            </a:r>
          </a:p>
          <a:p>
            <a:pPr>
              <a:spcBef>
                <a:spcPct val="0"/>
              </a:spcBef>
            </a:pPr>
            <a:endParaRPr lang="en-US" dirty="0" smtClean="0"/>
          </a:p>
          <a:p>
            <a:pPr>
              <a:spcBef>
                <a:spcPct val="0"/>
              </a:spcBef>
            </a:pPr>
            <a:r>
              <a:rPr lang="en-US" dirty="0" smtClean="0"/>
              <a:t>“The Unit Leader’s role is not meant to be done alone or in a vacuum. The Body of Christ is made up of many parts which create the whole. The same is true of the American Heritage Girls. With this in mind, your journey with the American Heritage Girls’ ministry will be one of spiritual growth, personal fulfillment and relationship building. May you be richly blessed as you glorify our Lord while serving our nation’s daughters.”</a:t>
            </a:r>
          </a:p>
          <a:p>
            <a:pPr>
              <a:spcBef>
                <a:spcPct val="0"/>
              </a:spcBef>
            </a:pPr>
            <a:endParaRPr lang="en-US" dirty="0"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549E7F-845B-4CC3-AD15-09B3D4140513}"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3734389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are a few tips from many of AHG’s most successful Troops. </a:t>
            </a:r>
          </a:p>
          <a:p>
            <a:pPr>
              <a:spcBef>
                <a:spcPct val="0"/>
              </a:spcBef>
            </a:pPr>
            <a:endParaRPr lang="en-US" dirty="0" smtClean="0"/>
          </a:p>
          <a:p>
            <a:pPr>
              <a:spcBef>
                <a:spcPct val="0"/>
              </a:spcBef>
            </a:pPr>
            <a:r>
              <a:rPr lang="en-US" dirty="0" smtClean="0"/>
              <a:t>Snack Time – provide during pre-opening to save time. This is ideal for troops that meet after school.</a:t>
            </a:r>
          </a:p>
          <a:p>
            <a:pPr>
              <a:spcBef>
                <a:spcPct val="0"/>
              </a:spcBef>
            </a:pPr>
            <a:endParaRPr lang="en-US" dirty="0" smtClean="0"/>
          </a:p>
          <a:p>
            <a:pPr>
              <a:spcBef>
                <a:spcPct val="0"/>
              </a:spcBef>
            </a:pPr>
            <a:r>
              <a:rPr lang="en-US" dirty="0" smtClean="0"/>
              <a:t>Craft &amp; First Aid Supplies – Many new Troops do not have initial money to purchase craft or first aid supplies when starting out. One idea to get supplies is to ask each girl to bring a supply box that includes scissors, markers, pencils, etc.) Or you may want to have a “Supply Shower” where girls can bring pre-selected craft or first aid supply to one of the meetings. </a:t>
            </a:r>
          </a:p>
          <a:p>
            <a:pPr>
              <a:spcBef>
                <a:spcPct val="0"/>
              </a:spcBef>
            </a:pPr>
            <a:endParaRPr lang="en-US" dirty="0" smtClean="0"/>
          </a:p>
          <a:p>
            <a:pPr>
              <a:spcBef>
                <a:spcPct val="0"/>
              </a:spcBef>
            </a:pPr>
            <a:r>
              <a:rPr lang="en-US" dirty="0" smtClean="0"/>
              <a:t>Use a </a:t>
            </a:r>
            <a:r>
              <a:rPr lang="en-US" dirty="0" err="1" smtClean="0"/>
              <a:t>Kaper</a:t>
            </a:r>
            <a:r>
              <a:rPr lang="en-US" dirty="0" smtClean="0"/>
              <a:t> Chart – A </a:t>
            </a:r>
            <a:r>
              <a:rPr lang="en-US" dirty="0" err="1" smtClean="0"/>
              <a:t>kaper</a:t>
            </a:r>
            <a:r>
              <a:rPr lang="en-US" dirty="0" smtClean="0"/>
              <a:t>, simply put, is a job or chore that must be done. This generally involves a “</a:t>
            </a:r>
            <a:r>
              <a:rPr lang="en-US" dirty="0" err="1" smtClean="0"/>
              <a:t>kaper</a:t>
            </a:r>
            <a:r>
              <a:rPr lang="en-US" dirty="0" smtClean="0"/>
              <a:t> chart” which indicates all of the jobs available and who is responsible for each one. This may be done with individual girls or if your Unit is large, break into patrols to accomplish many tasks. A </a:t>
            </a:r>
            <a:r>
              <a:rPr lang="en-US" dirty="0" err="1" smtClean="0"/>
              <a:t>kaper</a:t>
            </a:r>
            <a:r>
              <a:rPr lang="en-US" dirty="0" smtClean="0"/>
              <a:t> chart can be created by using poster board, paper plate or other resources. A </a:t>
            </a:r>
            <a:r>
              <a:rPr lang="en-US" dirty="0" err="1" smtClean="0"/>
              <a:t>kaper</a:t>
            </a:r>
            <a:r>
              <a:rPr lang="en-US" dirty="0" smtClean="0"/>
              <a:t> chart can be used for Troop meetings, campouts, or other activities. This sample shows how to set up “</a:t>
            </a:r>
            <a:r>
              <a:rPr lang="en-US" dirty="0" err="1" smtClean="0"/>
              <a:t>kapers</a:t>
            </a:r>
            <a:r>
              <a:rPr lang="en-US" dirty="0" smtClean="0"/>
              <a:t>” for a regular Troop meeting.”</a:t>
            </a:r>
          </a:p>
          <a:p>
            <a:pPr>
              <a:spcBef>
                <a:spcPct val="0"/>
              </a:spcBef>
            </a:pPr>
            <a:endParaRPr lang="en-US" dirty="0"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D0EFEF-B3E0-4E75-8AF7-13CC036B32E9}"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val="2983344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defTabSz="895350">
              <a:spcBef>
                <a:spcPct val="0"/>
              </a:spcBef>
            </a:pPr>
            <a:r>
              <a:rPr lang="en-US" b="1" smtClean="0"/>
              <a:t>Group Activity </a:t>
            </a:r>
            <a:r>
              <a:rPr lang="en-US" smtClean="0"/>
              <a:t>– Divide trainees into small groups and have them plan a Troop meeting. You may wish to photo copy the </a:t>
            </a:r>
            <a:r>
              <a:rPr lang="en-US" i="1" smtClean="0"/>
              <a:t>Troop Planning Activity Sheet </a:t>
            </a:r>
            <a:r>
              <a:rPr lang="en-US" smtClean="0"/>
              <a:t>for each leader to use during this time. Allow the leaders approximately 20 to 30 minutes to plan a Troop meeting and come back together as a group to share their ideas. This is an excellent way to gain new ideas and to see if all Leaders have grasped the concept of troop meeting planning.</a:t>
            </a:r>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2824B3-0D23-434A-A5EA-0A9798CA1084}" type="slidenum">
              <a:rPr lang="en-US"/>
              <a:pPr fontAlgn="base">
                <a:spcBef>
                  <a:spcPct val="0"/>
                </a:spcBef>
                <a:spcAft>
                  <a:spcPct val="0"/>
                </a:spcAft>
              </a:pPr>
              <a:t>41</a:t>
            </a:fld>
            <a:endParaRPr lang="en-US"/>
          </a:p>
        </p:txBody>
      </p:sp>
    </p:spTree>
    <p:extLst>
      <p:ext uri="{BB962C8B-B14F-4D97-AF65-F5344CB8AC3E}">
        <p14:creationId xmlns:p14="http://schemas.microsoft.com/office/powerpoint/2010/main" val="4042555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“On pg. 63 in the Unit Leader Handbook, you will find a chart showing Troop/Unit Health Indicators that can assist a Leader to gauge how well the Troop/Unit is functioning. If many of the Troop indicators are healthy, make sure to commend your fellow Troop Leadership. If the indicators are poor, create positive change. Addressing warning signs early will help you avoid girl and volunteer loss, Coordinator burn out and even Troop closure. </a:t>
            </a:r>
          </a:p>
          <a:p>
            <a:pPr>
              <a:spcBef>
                <a:spcPct val="0"/>
              </a:spcBef>
            </a:pPr>
            <a:endParaRPr lang="en-US" smtClean="0"/>
          </a:p>
          <a:p>
            <a:pPr>
              <a:spcBef>
                <a:spcPct val="0"/>
              </a:spcBef>
            </a:pPr>
            <a:r>
              <a:rPr lang="en-US" b="1" smtClean="0"/>
              <a:t>Trainer Note:</a:t>
            </a:r>
            <a:r>
              <a:rPr lang="en-US" smtClean="0"/>
              <a:t> Review the list on pg. 63</a:t>
            </a:r>
          </a:p>
          <a:p>
            <a:pPr>
              <a:spcBef>
                <a:spcPct val="0"/>
              </a:spcBef>
            </a:pPr>
            <a:endParaRPr lang="en-US" smtClean="0"/>
          </a:p>
          <a:p>
            <a:pPr>
              <a:spcBef>
                <a:spcPct val="0"/>
              </a:spcBef>
            </a:pPr>
            <a:r>
              <a:rPr lang="en-US" smtClean="0"/>
              <a:t>“These indicators were gleaned from successful and struggling Troops – real life examples.”</a:t>
            </a:r>
          </a:p>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47AEB6-796A-4930-9D09-F5403B4C9B1E}" type="slidenum">
              <a:rPr lang="en-US"/>
              <a:pPr fontAlgn="base">
                <a:spcBef>
                  <a:spcPct val="0"/>
                </a:spcBef>
                <a:spcAft>
                  <a:spcPct val="0"/>
                </a:spcAft>
              </a:pPr>
              <a:t>42</a:t>
            </a:fld>
            <a:endParaRPr lang="en-US"/>
          </a:p>
        </p:txBody>
      </p:sp>
    </p:spTree>
    <p:extLst>
      <p:ext uri="{BB962C8B-B14F-4D97-AF65-F5344CB8AC3E}">
        <p14:creationId xmlns:p14="http://schemas.microsoft.com/office/powerpoint/2010/main" val="3406792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10000"/>
          </a:bodyPr>
          <a:lstStyle/>
          <a:p>
            <a:pPr fontAlgn="auto">
              <a:spcBef>
                <a:spcPts val="0"/>
              </a:spcBef>
              <a:spcAft>
                <a:spcPts val="0"/>
              </a:spcAft>
              <a:defRPr/>
            </a:pPr>
            <a:r>
              <a:rPr lang="en-US" dirty="0" smtClean="0"/>
              <a:t>“The Joining Award is the first Award an American Heritage Girl Tenderfoot and up earn. The Joining Award can be earned within a Troop/Unit or independently. If a girl joins, and the majority of her Troop has already earned their Joining Awards, her Unit Leader along with the Parent can assist the girl in completing the requirements within one month of joining. Requirements for the Joining Award are located in the Girl Handbook on page 24. This award should be earned within the first quarter of membership and requires candidates to wear the official AHG uniform. A Joining Award Resource Packet and sample ceremonies can be found on the Leader Resource Areas of the AHG website.</a:t>
            </a:r>
          </a:p>
          <a:p>
            <a:pPr fontAlgn="auto">
              <a:spcBef>
                <a:spcPts val="0"/>
              </a:spcBef>
              <a:spcAft>
                <a:spcPts val="0"/>
              </a:spcAft>
              <a:defRPr/>
            </a:pPr>
            <a:endParaRPr lang="en-US" dirty="0" smtClean="0"/>
          </a:p>
          <a:p>
            <a:pPr fontAlgn="auto">
              <a:spcBef>
                <a:spcPts val="0"/>
              </a:spcBef>
              <a:spcAft>
                <a:spcPts val="0"/>
              </a:spcAft>
              <a:defRPr/>
            </a:pPr>
            <a:r>
              <a:rPr lang="en-US" dirty="0" smtClean="0"/>
              <a:t>Level Awards</a:t>
            </a:r>
          </a:p>
          <a:p>
            <a:pPr fontAlgn="auto">
              <a:spcBef>
                <a:spcPts val="0"/>
              </a:spcBef>
              <a:spcAft>
                <a:spcPts val="0"/>
              </a:spcAft>
              <a:defRPr/>
            </a:pPr>
            <a:r>
              <a:rPr lang="en-US" dirty="0" smtClean="0"/>
              <a:t>American Heritage Girls offers each girl member the opportunity to earn her Level Award. These awards reflect the overall AHG program and are highly recommended for all girls. Not only do these awards foster incredible learning, but they also assist with girl retention. However, these level awards are not required to continue in the AHG program. In some cases, girl members and their families may choose not to work towards their level award due to special circumstances. A girl member will receive the optimal experience by participating in AHG’s advancement program. </a:t>
            </a:r>
          </a:p>
          <a:p>
            <a:pPr fontAlgn="auto">
              <a:spcBef>
                <a:spcPts val="0"/>
              </a:spcBef>
              <a:spcAft>
                <a:spcPts val="0"/>
              </a:spcAft>
              <a:defRPr/>
            </a:pPr>
            <a:endParaRPr lang="en-US" dirty="0" smtClean="0"/>
          </a:p>
          <a:p>
            <a:pPr fontAlgn="auto">
              <a:spcBef>
                <a:spcPts val="0"/>
              </a:spcBef>
              <a:spcAft>
                <a:spcPts val="0"/>
              </a:spcAft>
              <a:defRPr/>
            </a:pPr>
            <a:r>
              <a:rPr lang="en-US" dirty="0" smtClean="0"/>
              <a:t>The steps toward the Level Awards include merit badge work, leadership opportunities, special event participation and community service hours. Level Awards are completed and recognized in the last year of a girls’ level. Specific requirements for the Level Award can be found in the Girl Handbook. Additional Level Award Tracking Sheets are available on the Leader Resource Area of the AHG website.</a:t>
            </a:r>
          </a:p>
          <a:p>
            <a:pPr fontAlgn="auto">
              <a:spcBef>
                <a:spcPts val="0"/>
              </a:spcBef>
              <a:spcAft>
                <a:spcPts val="0"/>
              </a:spcAft>
              <a:defRPr/>
            </a:pPr>
            <a:endParaRPr lang="en-US" dirty="0" smtClean="0"/>
          </a:p>
          <a:p>
            <a:pPr fontAlgn="auto">
              <a:spcBef>
                <a:spcPts val="0"/>
              </a:spcBef>
              <a:spcAft>
                <a:spcPts val="0"/>
              </a:spcAft>
              <a:defRPr/>
            </a:pPr>
            <a:r>
              <a:rPr lang="en-US" dirty="0" smtClean="0"/>
              <a:t>It is highly recommended that a Troop develop a two-three year plan to assist their members in earning their Level Awards. To assist Leaders in developing a plan, AHG has developed 1,2, and 3 year level award plans for each level award, depending on the year a girl becomes a member. These plans can be found on pg. 65 of the Unit Leader Handbook and are available on the Unit Leader Resource CD.”</a:t>
            </a:r>
          </a:p>
          <a:p>
            <a:pPr fontAlgn="auto">
              <a:spcBef>
                <a:spcPts val="0"/>
              </a:spcBef>
              <a:spcAft>
                <a:spcPts val="0"/>
              </a:spcAft>
              <a:defRPr/>
            </a:pPr>
            <a:endParaRPr lang="en-US" dirty="0" smtClean="0"/>
          </a:p>
          <a:p>
            <a:pPr fontAlgn="auto">
              <a:spcBef>
                <a:spcPts val="0"/>
              </a:spcBef>
              <a:spcAft>
                <a:spcPts val="0"/>
              </a:spcAft>
              <a:defRPr/>
            </a:pPr>
            <a:r>
              <a:rPr lang="en-US" dirty="0" smtClean="0"/>
              <a:t> </a:t>
            </a:r>
            <a:endParaRPr lang="en-US" dirty="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0375EE-B1CA-4ABF-8038-13359828A243}" type="slidenum">
              <a:rPr lang="en-US"/>
              <a:pPr fontAlgn="base">
                <a:spcBef>
                  <a:spcPct val="0"/>
                </a:spcBef>
                <a:spcAft>
                  <a:spcPct val="0"/>
                </a:spcAft>
              </a:pPr>
              <a:t>43</a:t>
            </a:fld>
            <a:endParaRPr lang="en-US"/>
          </a:p>
        </p:txBody>
      </p:sp>
    </p:spTree>
    <p:extLst>
      <p:ext uri="{BB962C8B-B14F-4D97-AF65-F5344CB8AC3E}">
        <p14:creationId xmlns:p14="http://schemas.microsoft.com/office/powerpoint/2010/main" val="2227379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“Each girl earning their Level Award (Tenderfoot – Patriot) must participate in a Board of Review, organized at the Troop Level, at the end of the level year (i.e. Tenderfoot – 3</a:t>
            </a:r>
            <a:r>
              <a:rPr lang="en-US" baseline="30000" smtClean="0"/>
              <a:t>rd</a:t>
            </a:r>
            <a:r>
              <a:rPr lang="en-US" smtClean="0"/>
              <a:t> grade, Explorer – 6</a:t>
            </a:r>
            <a:r>
              <a:rPr lang="en-US" baseline="30000" smtClean="0"/>
              <a:t>th</a:t>
            </a:r>
            <a:r>
              <a:rPr lang="en-US" smtClean="0"/>
              <a:t> grade, Pioneer – 8</a:t>
            </a:r>
            <a:r>
              <a:rPr lang="en-US" baseline="30000" smtClean="0"/>
              <a:t>th</a:t>
            </a:r>
            <a:r>
              <a:rPr lang="en-US" smtClean="0"/>
              <a:t> grade, Patriot 10</a:t>
            </a:r>
            <a:r>
              <a:rPr lang="en-US" baseline="30000" smtClean="0"/>
              <a:t>th</a:t>
            </a:r>
            <a:r>
              <a:rPr lang="en-US" smtClean="0"/>
              <a:t>/11</a:t>
            </a:r>
            <a:r>
              <a:rPr lang="en-US" baseline="30000" smtClean="0"/>
              <a:t>th</a:t>
            </a:r>
            <a:r>
              <a:rPr lang="en-US" smtClean="0"/>
              <a:t> grade). Pathfinders do not need to participate in a Board of Review. </a:t>
            </a:r>
          </a:p>
          <a:p>
            <a:pPr>
              <a:spcBef>
                <a:spcPct val="0"/>
              </a:spcBef>
            </a:pPr>
            <a:endParaRPr lang="en-US" smtClean="0"/>
          </a:p>
          <a:p>
            <a:pPr>
              <a:spcBef>
                <a:spcPct val="0"/>
              </a:spcBef>
            </a:pPr>
            <a:r>
              <a:rPr lang="en-US" smtClean="0"/>
              <a:t>The purpose of a Board of Review is to make sure that each American Heritage Girls has completed all requirements for her Level Award, understand the quality of the experience the girls is having in her unit and to encourage the American Heritage Girl to progress further. </a:t>
            </a:r>
          </a:p>
          <a:p>
            <a:pPr>
              <a:spcBef>
                <a:spcPct val="0"/>
              </a:spcBef>
            </a:pPr>
            <a:endParaRPr lang="en-US" smtClean="0"/>
          </a:p>
          <a:p>
            <a:pPr>
              <a:spcBef>
                <a:spcPct val="0"/>
              </a:spcBef>
            </a:pPr>
            <a:r>
              <a:rPr lang="en-US" smtClean="0"/>
              <a:t>The Board of Review provides “quality control” for advancement within the Unit, allows a girl to practice poise as well as develop and practice skills needed in an interview situation.</a:t>
            </a:r>
          </a:p>
          <a:p>
            <a:pPr>
              <a:spcBef>
                <a:spcPct val="0"/>
              </a:spcBef>
            </a:pPr>
            <a:endParaRPr lang="en-US" smtClean="0"/>
          </a:p>
          <a:p>
            <a:pPr>
              <a:spcBef>
                <a:spcPct val="0"/>
              </a:spcBef>
            </a:pPr>
            <a:r>
              <a:rPr lang="en-US" smtClean="0"/>
              <a:t>The Board of Review consists of three – six adult volunteers from the Troop or Charter Organization, depending on the Level being reviewed. Additional information about establishing a Board of Review along with sample questions can be found on pg. 70 and 73 of the Unit Leader Handbook.”</a:t>
            </a:r>
          </a:p>
          <a:p>
            <a:pPr>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2572FB-DC42-4628-81A5-E6D126336625}" type="slidenum">
              <a:rPr lang="en-US"/>
              <a:pPr fontAlgn="base">
                <a:spcBef>
                  <a:spcPct val="0"/>
                </a:spcBef>
                <a:spcAft>
                  <a:spcPct val="0"/>
                </a:spcAft>
              </a:pPr>
              <a:t>44</a:t>
            </a:fld>
            <a:endParaRPr lang="en-US"/>
          </a:p>
        </p:txBody>
      </p:sp>
    </p:spTree>
    <p:extLst>
      <p:ext uri="{BB962C8B-B14F-4D97-AF65-F5344CB8AC3E}">
        <p14:creationId xmlns:p14="http://schemas.microsoft.com/office/powerpoint/2010/main" val="4017647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Stars &amp; Stripes Award is the highest recognition  an American Heritage Girl can earn. This award is a multi-faceted award that honors girls who epitomize the AHG Oath and Creed. The steps toward the Stars &amp; Stripes include merit badge work, service, religious recognition award and leadership opportunities. Additional information about this award can be found in the Unit Leader Handbook on pg. 69, Leader Resource Area of the AHG website and the AHG Girl Website.”</a:t>
            </a:r>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798FC8-DFC6-4F0B-93B5-655B22A7290F}" type="slidenum">
              <a:rPr lang="en-US"/>
              <a:pPr fontAlgn="base">
                <a:spcBef>
                  <a:spcPct val="0"/>
                </a:spcBef>
                <a:spcAft>
                  <a:spcPct val="0"/>
                </a:spcAft>
              </a:pPr>
              <a:t>45</a:t>
            </a:fld>
            <a:endParaRPr lang="en-US"/>
          </a:p>
        </p:txBody>
      </p:sp>
    </p:spTree>
    <p:extLst>
      <p:ext uri="{BB962C8B-B14F-4D97-AF65-F5344CB8AC3E}">
        <p14:creationId xmlns:p14="http://schemas.microsoft.com/office/powerpoint/2010/main" val="4015687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is very important that each Troop keep accurate records for merit badges, service hours, Joining Awards, Level Awards and other recognitions. These achievements should be recorded in each girl’s AHG Girl Handbook and in a Troop recordkeeping system. Record keeping can be accomplished by a Unit Leader or an Advancement Manager  who is attentive to detail and understands the program elements. These records must be kept up to date and will be needed at the time of a girl’s Board of Review for her level award and for insignia ordering. Check with your Troop Coordinator to see how insignia ordering is handled so that records can be shared at time of merchandise ordering. </a:t>
            </a:r>
          </a:p>
          <a:p>
            <a:pPr>
              <a:spcBef>
                <a:spcPct val="0"/>
              </a:spcBef>
            </a:pPr>
            <a:endParaRPr lang="en-US" smtClean="0"/>
          </a:p>
          <a:p>
            <a:pPr>
              <a:spcBef>
                <a:spcPct val="0"/>
              </a:spcBef>
            </a:pPr>
            <a:r>
              <a:rPr lang="en-US" smtClean="0"/>
              <a:t>Forms and additional resources can be found on on the Unit Leader Resource CD and also on the Leader Resource Area of the AHG Website for download.</a:t>
            </a:r>
          </a:p>
          <a:p>
            <a:pPr>
              <a:spcBef>
                <a:spcPct val="0"/>
              </a:spcBef>
            </a:pPr>
            <a:endParaRPr lang="en-US" smtClean="0"/>
          </a:p>
          <a:p>
            <a:pPr>
              <a:spcBef>
                <a:spcPct val="0"/>
              </a:spcBef>
            </a:pPr>
            <a:r>
              <a:rPr lang="en-US" smtClean="0"/>
              <a:t>Information regarding AHG Troopmaster software (troop recordkeeping software) is available on the Leader Resource Area of the AHG Website as well.”</a:t>
            </a:r>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34B83C-336F-44C9-8655-BBAE778CAC47}" type="slidenum">
              <a:rPr lang="en-US"/>
              <a:pPr fontAlgn="base">
                <a:spcBef>
                  <a:spcPct val="0"/>
                </a:spcBef>
                <a:spcAft>
                  <a:spcPct val="0"/>
                </a:spcAft>
              </a:pPr>
              <a:t>46</a:t>
            </a:fld>
            <a:endParaRPr lang="en-US"/>
          </a:p>
        </p:txBody>
      </p:sp>
    </p:spTree>
    <p:extLst>
      <p:ext uri="{BB962C8B-B14F-4D97-AF65-F5344CB8AC3E}">
        <p14:creationId xmlns:p14="http://schemas.microsoft.com/office/powerpoint/2010/main" val="2846720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Some of the most memorable activities a Troop provides are ceremonies. There are many different types of ceremonies that a Troop may offer. A Flag ceremony is probably the most common and consists of a simple ceremony that may be planned as part of the opening and/or closing of a regular Troop meeting. Special ceremonies may also be planned where girls are recognized for achievements earned Merit Badges, Level Awards, Service Stars, Religious Recognitions and Troop Recognitions. A typical Troop will offer a Basic Flag Ceremony at all regular Troop meetings, a Joining Award Ceremony when girls are ready to receive their Joining Awards ; a Mid-Year Ceremony to recognize achievements from the Fall and an End of Year Court of Awards where the remaining Merit Badges, Service Stars, Level Awards and other achievements may be recognized. How a Troop plans and implements their ceremonies is usually decided by the Troop Ministry Team. Ceremony samples  and a ceremony planning worksheet and additional tips for planning special ceremonies may be found on the Leader Resource Area of the AHG website and the Unit Leader Handbook CD.</a:t>
            </a:r>
          </a:p>
          <a:p>
            <a:pPr>
              <a:spcBef>
                <a:spcPct val="0"/>
              </a:spcBef>
            </a:pPr>
            <a:endParaRPr lang="en-US" smtClean="0"/>
          </a:p>
          <a:p>
            <a:pPr>
              <a:spcBef>
                <a:spcPct val="0"/>
              </a:spcBef>
            </a:pPr>
            <a:r>
              <a:rPr lang="en-US" smtClean="0"/>
              <a:t>On pg. 75 of the Unit Leader Handbook is a sample progression chart to guide Leaders in planning Ceremonies for the Troop. AHG encourages girl participation in helping plan and implement ceremonies. An additional progression chart on pg. 76 provides ceremonies activities girls may assist with by age level.”</a:t>
            </a:r>
          </a:p>
          <a:p>
            <a:pPr>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78C5C9-A1A9-40A5-9AFC-92CC1D50A045}" type="slidenum">
              <a:rPr lang="en-US"/>
              <a:pPr fontAlgn="base">
                <a:spcBef>
                  <a:spcPct val="0"/>
                </a:spcBef>
                <a:spcAft>
                  <a:spcPct val="0"/>
                </a:spcAft>
              </a:pPr>
              <a:t>47</a:t>
            </a:fld>
            <a:endParaRPr lang="en-US"/>
          </a:p>
        </p:txBody>
      </p:sp>
    </p:spTree>
    <p:extLst>
      <p:ext uri="{BB962C8B-B14F-4D97-AF65-F5344CB8AC3E}">
        <p14:creationId xmlns:p14="http://schemas.microsoft.com/office/powerpoint/2010/main" val="2222409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“Troop Special Events are also an integral part of the AHG program. A special or “organizational” event can be defined as an activity that is social in nature that is planned outside of regular troop meetings. A Special Event Guide has been developed to assist all Troops with the creation, budgeting, implementation and evaluation of a special event. These events are held to create lifetime memories for the girls, while giving them a time of fun and fellowship outside of the “normal” troop meeting. Many times additional family members and friends are included in Troop Special events as well as a Troop’s Chartering Organization. Please refer to the Unit Leader Handbook CD for the available Special Event Guide.</a:t>
            </a:r>
          </a:p>
          <a:p>
            <a:pPr>
              <a:spcBef>
                <a:spcPct val="0"/>
              </a:spcBef>
            </a:pPr>
            <a:endParaRPr lang="en-US" smtClean="0"/>
          </a:p>
          <a:p>
            <a:pPr>
              <a:spcBef>
                <a:spcPct val="0"/>
              </a:spcBef>
            </a:pPr>
            <a:r>
              <a:rPr lang="en-US" smtClean="0"/>
              <a:t>If you are in a counciled Troop, please contact your Local Council for Special Event Guidelines.”</a:t>
            </a:r>
          </a:p>
          <a:p>
            <a:pPr>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5707DF-77EC-4BD0-8ABC-CCA0ABA3ECD5}" type="slidenum">
              <a:rPr lang="en-US"/>
              <a:pPr fontAlgn="base">
                <a:spcBef>
                  <a:spcPct val="0"/>
                </a:spcBef>
                <a:spcAft>
                  <a:spcPct val="0"/>
                </a:spcAft>
              </a:pPr>
              <a:t>48</a:t>
            </a:fld>
            <a:endParaRPr lang="en-US"/>
          </a:p>
        </p:txBody>
      </p:sp>
    </p:spTree>
    <p:extLst>
      <p:ext uri="{BB962C8B-B14F-4D97-AF65-F5344CB8AC3E}">
        <p14:creationId xmlns:p14="http://schemas.microsoft.com/office/powerpoint/2010/main" val="410392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“AHG continues to develop national partnerships to enhance a Troop’s program offerings. Currently AHG has developed partnerships with Operation Christmas Child (Samaritan’s Purse), Compassion International (Pen Pal program), Precious Moments Clubs, among others. AHG also offers an annual AHG National Pen Pal program. Information about these program can be found on the Leader Resource Area of the AHG Website as well as the quarterly Leader Resource Guide. It is encouraged for Unit Leaders to incorporate these program into the offerings at the Troop level.”</a:t>
            </a:r>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4EA9F2-4E4A-4EBD-88AA-BE6624667200}" type="slidenum">
              <a:rPr lang="en-US"/>
              <a:pPr fontAlgn="base">
                <a:spcBef>
                  <a:spcPct val="0"/>
                </a:spcBef>
                <a:spcAft>
                  <a:spcPct val="0"/>
                </a:spcAft>
              </a:pPr>
              <a:t>49</a:t>
            </a:fld>
            <a:endParaRPr lang="en-US"/>
          </a:p>
        </p:txBody>
      </p:sp>
    </p:spTree>
    <p:extLst>
      <p:ext uri="{BB962C8B-B14F-4D97-AF65-F5344CB8AC3E}">
        <p14:creationId xmlns:p14="http://schemas.microsoft.com/office/powerpoint/2010/main" val="363931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dirty="0" smtClean="0"/>
              <a:t>“American Heritage Girls is a Christ centered non-profit scouting ministry for girls ages 5 – 18.</a:t>
            </a:r>
            <a:r>
              <a:rPr lang="en-US" baseline="0" dirty="0" smtClean="0"/>
              <a:t>  </a:t>
            </a:r>
            <a:r>
              <a:rPr lang="en-US" dirty="0" smtClean="0"/>
              <a:t>The AHG program is built upon six Program Emphases that address the spiritual, mental, physical and social needs of today’s young woman. The American Heritage Girls is a non-denominational ministry which believes in partnering with local Christian churches, </a:t>
            </a:r>
            <a:r>
              <a:rPr lang="en-US" dirty="0" err="1" smtClean="0"/>
              <a:t>para</a:t>
            </a:r>
            <a:r>
              <a:rPr lang="en-US" dirty="0" smtClean="0"/>
              <a:t>-churches and private schools in order to accomplish its mission. “</a:t>
            </a:r>
          </a:p>
          <a:p>
            <a:pPr defTabSz="909638">
              <a:spcBef>
                <a:spcPct val="0"/>
              </a:spcBef>
            </a:pPr>
            <a:endParaRPr lang="en-US" dirty="0"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43F44-59A1-4BC1-9EB5-9C8EAD68C0E7}"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989111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“AHG offers a Girl website to assist members and non-members with a variety of information and resources. Girls should be encouraged to visit the site and provide feedback as it is the desire of AHG to make this an interactive and growing experience.”  </a:t>
            </a:r>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786B1B-42C5-4636-B745-5810BA534686}" type="slidenum">
              <a:rPr lang="en-US"/>
              <a:pPr fontAlgn="base">
                <a:spcBef>
                  <a:spcPct val="0"/>
                </a:spcBef>
                <a:spcAft>
                  <a:spcPct val="0"/>
                </a:spcAft>
              </a:pPr>
              <a:t>50</a:t>
            </a:fld>
            <a:endParaRPr lang="en-US"/>
          </a:p>
        </p:txBody>
      </p:sp>
    </p:spTree>
    <p:extLst>
      <p:ext uri="{BB962C8B-B14F-4D97-AF65-F5344CB8AC3E}">
        <p14:creationId xmlns:p14="http://schemas.microsoft.com/office/powerpoint/2010/main" val="2550534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10632">
              <a:spcBef>
                <a:spcPct val="0"/>
              </a:spcBef>
            </a:pPr>
            <a:r>
              <a:rPr lang="en-US" dirty="0" smtClean="0"/>
              <a:t>AHG provides several Troop recognition opportunities. When a Troop receives a recognition that is designated Troop recognition, it simply means that the entire Troop earns the recognition, regardless if a girl participates in each of the activities or not. Presently there are three recognitions that are regarded as Troop Recognitions.  Troop Recognitions include AHG Honor Troop, HUGS Service, and Annual Family Stewardship Campaign available through the AHG attic. Troops may also purchase activity patches from patch companies that represent field trips or special activities of the Troop.”</a:t>
            </a:r>
          </a:p>
        </p:txBody>
      </p:sp>
      <p:sp>
        <p:nvSpPr>
          <p:cNvPr id="136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0AFB66-ECD1-4C1C-85A3-214025AAAB9E}" type="slidenum">
              <a:rPr lang="en-US" smtClean="0"/>
              <a:pPr fontAlgn="base">
                <a:spcBef>
                  <a:spcPct val="0"/>
                </a:spcBef>
                <a:spcAft>
                  <a:spcPct val="0"/>
                </a:spcAft>
                <a:defRPr/>
              </a:pPr>
              <a:t>51</a:t>
            </a:fld>
            <a:endParaRPr lang="en-US" smtClean="0"/>
          </a:p>
        </p:txBody>
      </p:sp>
    </p:spTree>
    <p:extLst>
      <p:ext uri="{BB962C8B-B14F-4D97-AF65-F5344CB8AC3E}">
        <p14:creationId xmlns:p14="http://schemas.microsoft.com/office/powerpoint/2010/main" val="3614031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defTabSz="909638">
              <a:spcBef>
                <a:spcPct val="0"/>
              </a:spcBef>
            </a:pPr>
            <a:r>
              <a:rPr lang="en-US" dirty="0" smtClean="0"/>
              <a:t>“As your Troop matures and grows, the Troop leadership and families will become more comfortable with the program elements allowing Troop membership to grow and be nurtured by the adult volunteers. The Leadership Team as well as the Troop families will become more like a community thus multiplying its numbers and its impact.”</a:t>
            </a: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6E43E9-E59D-4FC7-9CCF-1CFAA6AB8CA1}" type="slidenum">
              <a:rPr lang="en-US"/>
              <a:pPr fontAlgn="base">
                <a:spcBef>
                  <a:spcPct val="0"/>
                </a:spcBef>
                <a:spcAft>
                  <a:spcPct val="0"/>
                </a:spcAft>
              </a:pPr>
              <a:t>52</a:t>
            </a:fld>
            <a:endParaRPr lang="en-US"/>
          </a:p>
        </p:txBody>
      </p:sp>
    </p:spTree>
    <p:extLst>
      <p:ext uri="{BB962C8B-B14F-4D97-AF65-F5344CB8AC3E}">
        <p14:creationId xmlns:p14="http://schemas.microsoft.com/office/powerpoint/2010/main" val="982659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is often said that AHG is not just a ministry for girls; it is also a ministry for women. Consistent, intentional spiritual growth will make your AHG journey a true blessing to yourself, those you encounter and to our Heavenly Father. It will make you a more impactful ministry partner, allowing God’s power to be unleashed as you minister to AHG’s members and fellow volunteers.</a:t>
            </a:r>
          </a:p>
          <a:p>
            <a:pPr>
              <a:spcBef>
                <a:spcPct val="0"/>
              </a:spcBef>
            </a:pPr>
            <a:endParaRPr lang="en-US" smtClean="0"/>
          </a:p>
          <a:p>
            <a:pPr>
              <a:spcBef>
                <a:spcPct val="0"/>
              </a:spcBef>
            </a:pPr>
            <a:r>
              <a:rPr lang="en-US" smtClean="0"/>
              <a:t>Troop Boards and their Shepherd often engage in Troop Bible Studies or book clubs. They encourage one another through Board praise and prayer reports. They seek devotions on the internet or through small guides. They care for one another by inquiring about each other’s wellbeing. The Troop Board and the entire Troop Leadership Team set the tone of care and compassion for the girl members too. If the leadership truly cares for one another, so will the girls. </a:t>
            </a:r>
          </a:p>
          <a:p>
            <a:pPr>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98A7BC-83E0-40FD-A17C-22B3E229DE35}" type="slidenum">
              <a:rPr lang="en-US"/>
              <a:pPr fontAlgn="base">
                <a:spcBef>
                  <a:spcPct val="0"/>
                </a:spcBef>
                <a:spcAft>
                  <a:spcPct val="0"/>
                </a:spcAft>
              </a:pPr>
              <a:t>53</a:t>
            </a:fld>
            <a:endParaRPr lang="en-US"/>
          </a:p>
        </p:txBody>
      </p:sp>
    </p:spTree>
    <p:extLst>
      <p:ext uri="{BB962C8B-B14F-4D97-AF65-F5344CB8AC3E}">
        <p14:creationId xmlns:p14="http://schemas.microsoft.com/office/powerpoint/2010/main" val="3065183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some point in time, you may decide that it is time to change your leadership position, as a Unit Leader or other key adult volunteer position. In order to continue the dedication and effective leadership style you developed, it is most important to pass the baton to someone capable of continuing the vision that was started. </a:t>
            </a:r>
          </a:p>
          <a:p>
            <a:pPr>
              <a:spcBef>
                <a:spcPct val="0"/>
              </a:spcBef>
            </a:pPr>
            <a:endParaRPr lang="en-US" dirty="0" smtClean="0"/>
          </a:p>
          <a:p>
            <a:pPr>
              <a:spcBef>
                <a:spcPct val="0"/>
              </a:spcBef>
            </a:pPr>
            <a:r>
              <a:rPr lang="en-US" dirty="0" smtClean="0"/>
              <a:t>Carefully selecting adult volunteers based on gifts and talents is the most effective way to have volunteers that serve passionately allowing them to provide meaningful contributions to the Troop. </a:t>
            </a:r>
          </a:p>
          <a:p>
            <a:pPr>
              <a:spcBef>
                <a:spcPct val="0"/>
              </a:spcBef>
            </a:pPr>
            <a:endParaRPr lang="en-US" dirty="0" smtClean="0"/>
          </a:p>
          <a:p>
            <a:pPr>
              <a:spcBef>
                <a:spcPct val="0"/>
              </a:spcBef>
            </a:pPr>
            <a:r>
              <a:rPr lang="en-US" dirty="0" smtClean="0"/>
              <a:t>Resources to help in selection include:</a:t>
            </a:r>
          </a:p>
          <a:p>
            <a:pPr>
              <a:spcBef>
                <a:spcPct val="0"/>
              </a:spcBef>
            </a:pPr>
            <a:r>
              <a:rPr lang="en-US" dirty="0" smtClean="0"/>
              <a:t>www.giftest.org</a:t>
            </a:r>
          </a:p>
          <a:p>
            <a:pPr>
              <a:spcBef>
                <a:spcPct val="0"/>
              </a:spcBef>
            </a:pPr>
            <a:r>
              <a:rPr lang="en-US" dirty="0" smtClean="0"/>
              <a:t>www.uniquelyyou.com</a:t>
            </a:r>
          </a:p>
          <a:p>
            <a:pPr>
              <a:spcBef>
                <a:spcPct val="0"/>
              </a:spcBef>
            </a:pPr>
            <a:r>
              <a:rPr lang="en-US" dirty="0" smtClean="0"/>
              <a:t>Charter organization spiritual gift assessment classes</a:t>
            </a:r>
          </a:p>
          <a:p>
            <a:pPr>
              <a:spcBef>
                <a:spcPct val="0"/>
              </a:spcBef>
            </a:pPr>
            <a:endParaRPr lang="en-US" dirty="0"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62C588-366B-46D2-A20B-961A69A73459}" type="slidenum">
              <a:rPr lang="en-US" smtClean="0"/>
              <a:pPr fontAlgn="base">
                <a:spcBef>
                  <a:spcPct val="0"/>
                </a:spcBef>
                <a:spcAft>
                  <a:spcPct val="0"/>
                </a:spcAft>
                <a:defRPr/>
              </a:pPr>
              <a:t>54</a:t>
            </a:fld>
            <a:endParaRPr lang="en-US" smtClean="0"/>
          </a:p>
        </p:txBody>
      </p:sp>
    </p:spTree>
    <p:extLst>
      <p:ext uri="{BB962C8B-B14F-4D97-AF65-F5344CB8AC3E}">
        <p14:creationId xmlns:p14="http://schemas.microsoft.com/office/powerpoint/2010/main" val="2605739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“Girl Recruitment -It is most important that as a Troop grows, that the Troop Ministry Team develop an </a:t>
            </a:r>
            <a:r>
              <a:rPr lang="en-US" u="sng" dirty="0" smtClean="0"/>
              <a:t>annual recruitment plan</a:t>
            </a:r>
            <a:r>
              <a:rPr lang="en-US" dirty="0" smtClean="0"/>
              <a:t>. This plan should include various ways to recruit new girls to the program. One of the most effective ways to recruit is </a:t>
            </a:r>
            <a:r>
              <a:rPr lang="en-US" u="sng" dirty="0" smtClean="0"/>
              <a:t>word of mouth</a:t>
            </a:r>
            <a:r>
              <a:rPr lang="en-US" dirty="0" smtClean="0"/>
              <a:t>, or a personal invite. Many successful Troops have recruited many girls by providing a Bring a Friend activity as part of a regular Troop meeting or a special event such as a bowling activity.</a:t>
            </a:r>
            <a:br>
              <a:rPr lang="en-US" dirty="0" smtClean="0"/>
            </a:br>
            <a:endParaRPr lang="en-US" dirty="0" smtClean="0"/>
          </a:p>
          <a:p>
            <a:pPr>
              <a:spcBef>
                <a:spcPct val="0"/>
              </a:spcBef>
            </a:pPr>
            <a:endParaRPr lang="en-US" dirty="0" smtClean="0"/>
          </a:p>
          <a:p>
            <a:pPr>
              <a:spcBef>
                <a:spcPct val="0"/>
              </a:spcBef>
            </a:pPr>
            <a:r>
              <a:rPr lang="en-US" b="1" dirty="0" smtClean="0"/>
              <a:t>Trainer Note: </a:t>
            </a:r>
            <a:r>
              <a:rPr lang="en-US" dirty="0" smtClean="0"/>
              <a:t>Review resource tips on pg. 89 (Unit Leader ) and Coordinator (pg. 76). Ask audience for any good tips.</a:t>
            </a:r>
          </a:p>
          <a:p>
            <a:pPr eaLnBrk="1" hangingPunct="1">
              <a:spcBef>
                <a:spcPct val="0"/>
              </a:spcBef>
            </a:pPr>
            <a:endParaRPr lang="en-US" dirty="0" smtClean="0"/>
          </a:p>
        </p:txBody>
      </p:sp>
      <p:sp>
        <p:nvSpPr>
          <p:cNvPr id="140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201788-6E68-49DC-8E73-873E19832FC2}" type="slidenum">
              <a:rPr lang="en-US" smtClean="0"/>
              <a:pPr fontAlgn="base">
                <a:spcBef>
                  <a:spcPct val="0"/>
                </a:spcBef>
                <a:spcAft>
                  <a:spcPct val="0"/>
                </a:spcAft>
                <a:defRPr/>
              </a:pPr>
              <a:t>55</a:t>
            </a:fld>
            <a:endParaRPr lang="en-US" smtClean="0"/>
          </a:p>
        </p:txBody>
      </p:sp>
    </p:spTree>
    <p:extLst>
      <p:ext uri="{BB962C8B-B14F-4D97-AF65-F5344CB8AC3E}">
        <p14:creationId xmlns:p14="http://schemas.microsoft.com/office/powerpoint/2010/main" val="1796433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“Keeping girls active in the program is very important and should be a priority  of the Troop Ministry Team. It is important that the Troop put a process in place for checking on girls that have missed meetings, are not coming frequently or have not returned at all. In most Troops, The Troop Shepherd will fulfill this important role, however, the Unit Leader should also be attentive to the girls in the unit. Suggested tips to keep your program “fresh” and keep girls “active” can be found in the Unit Leader Handbook on pg. 86.”</a:t>
            </a:r>
          </a:p>
          <a:p>
            <a:pPr>
              <a:spcBef>
                <a:spcPct val="0"/>
              </a:spcBef>
            </a:pPr>
            <a:endParaRPr lang="en-US" smtClean="0"/>
          </a:p>
          <a:p>
            <a:pPr>
              <a:spcBef>
                <a:spcPct val="0"/>
              </a:spcBef>
            </a:pPr>
            <a:r>
              <a:rPr lang="en-US" b="1" smtClean="0"/>
              <a:t>Trainer Note: </a:t>
            </a:r>
            <a:r>
              <a:rPr lang="en-US" smtClean="0"/>
              <a:t>select a few tips found on pg. 86 to highlight.</a:t>
            </a:r>
          </a:p>
          <a:p>
            <a:pPr>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0045DB-D60A-4A24-AA92-56855F88C801}" type="slidenum">
              <a:rPr lang="en-US"/>
              <a:pPr fontAlgn="base">
                <a:spcBef>
                  <a:spcPct val="0"/>
                </a:spcBef>
                <a:spcAft>
                  <a:spcPct val="0"/>
                </a:spcAft>
              </a:pPr>
              <a:t>56</a:t>
            </a:fld>
            <a:endParaRPr lang="en-US"/>
          </a:p>
        </p:txBody>
      </p:sp>
    </p:spTree>
    <p:extLst>
      <p:ext uri="{BB962C8B-B14F-4D97-AF65-F5344CB8AC3E}">
        <p14:creationId xmlns:p14="http://schemas.microsoft.com/office/powerpoint/2010/main" val="1471046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defTabSz="895350">
              <a:spcBef>
                <a:spcPct val="0"/>
              </a:spcBef>
            </a:pPr>
            <a:r>
              <a:rPr lang="en-US" b="1" smtClean="0"/>
              <a:t>Trainer Note: </a:t>
            </a:r>
            <a:r>
              <a:rPr lang="en-US" smtClean="0"/>
              <a:t>Review Breakout Activity Guide for additional information to facilitate a group activity.</a:t>
            </a:r>
          </a:p>
          <a:p>
            <a:pPr defTabSz="895350">
              <a:spcBef>
                <a:spcPct val="0"/>
              </a:spcBef>
            </a:pPr>
            <a:endParaRPr lang="en-US" smtClean="0"/>
          </a:p>
          <a:p>
            <a:pPr defTabSz="895350">
              <a:spcBef>
                <a:spcPct val="0"/>
              </a:spcBef>
            </a:pPr>
            <a:r>
              <a:rPr lang="en-US" b="1" smtClean="0"/>
              <a:t>Group Setting </a:t>
            </a:r>
            <a:r>
              <a:rPr lang="en-US" smtClean="0"/>
              <a:t>– Divide trainees into two patrols (more if large group). Have one group brainstorm ways to help with retention at their program level. The second group should brainstorm ways in which to make new girls feel welcome within the Unit.</a:t>
            </a:r>
          </a:p>
          <a:p>
            <a:pPr defTabSz="895350">
              <a:spcBef>
                <a:spcPct val="0"/>
              </a:spcBef>
            </a:pPr>
            <a:endParaRPr lang="en-US" smtClean="0"/>
          </a:p>
          <a:p>
            <a:pPr defTabSz="895350">
              <a:spcBef>
                <a:spcPct val="0"/>
              </a:spcBef>
            </a:pPr>
            <a:r>
              <a:rPr lang="en-US" smtClean="0"/>
              <a:t>Ask group to be specific with their ideas. Both groups should share their ideas with the training group for feedback. </a:t>
            </a:r>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1A2542-E193-4162-B4F1-7F6DBF3778BC}" type="slidenum">
              <a:rPr lang="en-US"/>
              <a:pPr fontAlgn="base">
                <a:spcBef>
                  <a:spcPct val="0"/>
                </a:spcBef>
                <a:spcAft>
                  <a:spcPct val="0"/>
                </a:spcAft>
              </a:pPr>
              <a:t>57</a:t>
            </a:fld>
            <a:endParaRPr lang="en-US"/>
          </a:p>
        </p:txBody>
      </p:sp>
    </p:spTree>
    <p:extLst>
      <p:ext uri="{BB962C8B-B14F-4D97-AF65-F5344CB8AC3E}">
        <p14:creationId xmlns:p14="http://schemas.microsoft.com/office/powerpoint/2010/main" val="26540194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“Good communication between Unit Leaders and parents as well as the Troop Ministry team is essential for a successful Troop.  A variety of communication methods can be used depending on the Troop’s membership and their life-styles. A plan should be developed by the Troop Board and utilized by the Troop Leadership. It is essential that a Unit Leader communicate the activities and information of squad activities to the parents as well as to the Troop Board. Check with your Troop Coordinator to determine the communication plan of the Troop so that families are not inundated with the same information from various sources. </a:t>
            </a:r>
          </a:p>
          <a:p>
            <a:pPr>
              <a:spcBef>
                <a:spcPct val="0"/>
              </a:spcBef>
            </a:pPr>
            <a:endParaRPr lang="en-US" smtClean="0"/>
          </a:p>
          <a:p>
            <a:pPr>
              <a:spcBef>
                <a:spcPct val="0"/>
              </a:spcBef>
            </a:pPr>
            <a:r>
              <a:rPr lang="en-US" smtClean="0"/>
              <a:t>AHG Inc. and the local Council Office (if applicable) communicates primarily via email to its membership. Vital program updates and information may be shared through this primary delivery system, thus it is important to read all emails coming from AHG/local council.”</a:t>
            </a:r>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037987-0056-4D8B-8AE4-0E1D3E5EC538}" type="slidenum">
              <a:rPr lang="en-US"/>
              <a:pPr fontAlgn="base">
                <a:spcBef>
                  <a:spcPct val="0"/>
                </a:spcBef>
                <a:spcAft>
                  <a:spcPct val="0"/>
                </a:spcAft>
              </a:pPr>
              <a:t>58</a:t>
            </a:fld>
            <a:endParaRPr lang="en-US"/>
          </a:p>
        </p:txBody>
      </p:sp>
    </p:spTree>
    <p:extLst>
      <p:ext uri="{BB962C8B-B14F-4D97-AF65-F5344CB8AC3E}">
        <p14:creationId xmlns:p14="http://schemas.microsoft.com/office/powerpoint/2010/main" val="345988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“AHG provides many helpful resources to Leaders to assist them in implementing and planning Troop meetings. Each Leader should have a Unit Leader Handbook, receive from the Troop Coordinator the quarterly Leader Resource Guide and the quarterly Leadership Connection. These resources are also emailed to Unit Leaders on a quarterly basis. Along with these print resources, Leaders have access to the Leader resource area of the AHG website. Each member must register on the website to gain access to this valuable resource. Additional information can be found on www.ahgonline.org, select leader and follow the instructions on the Leader Homepage to receive a screen name and password.”</a:t>
            </a: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60A033-083C-4FD3-AEC5-D9245B281DBA}" type="slidenum">
              <a:rPr lang="en-US"/>
              <a:pPr fontAlgn="base">
                <a:spcBef>
                  <a:spcPct val="0"/>
                </a:spcBef>
                <a:spcAft>
                  <a:spcPct val="0"/>
                </a:spcAft>
              </a:pPr>
              <a:t>59</a:t>
            </a:fld>
            <a:endParaRPr lang="en-US"/>
          </a:p>
        </p:txBody>
      </p:sp>
    </p:spTree>
    <p:extLst>
      <p:ext uri="{BB962C8B-B14F-4D97-AF65-F5344CB8AC3E}">
        <p14:creationId xmlns:p14="http://schemas.microsoft.com/office/powerpoint/2010/main" val="248575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“Whether you are a new or seasoned Unit Leader, this training will help you start working with girls at the Pioneer/Patriot</a:t>
            </a:r>
            <a:r>
              <a:rPr lang="en-US" baseline="0" dirty="0" smtClean="0"/>
              <a:t> </a:t>
            </a:r>
            <a:r>
              <a:rPr lang="en-US" dirty="0" smtClean="0"/>
              <a:t>levels. It is important that you review the AHG Unit Leader Handbook in addition to participating in this training.   AHG’s Oath, Mission statement, Vision and Statement of Faith are provided to you as a basis for your programming.  This information can be found in the Unit Leader Handbook for your reference.” </a:t>
            </a:r>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8763D8-E6D7-4BBE-B5F3-2E33E82EF789}"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1919539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Trainer Note: </a:t>
            </a:r>
            <a:r>
              <a:rPr lang="en-US" smtClean="0"/>
              <a:t>Additional questions can be asked at this time.</a:t>
            </a:r>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083D10-B1D1-4B87-8214-9B791C7D2F85}" type="slidenum">
              <a:rPr lang="en-US"/>
              <a:pPr fontAlgn="base">
                <a:spcBef>
                  <a:spcPct val="0"/>
                </a:spcBef>
                <a:spcAft>
                  <a:spcPct val="0"/>
                </a:spcAft>
              </a:pPr>
              <a:t>60</a:t>
            </a:fld>
            <a:endParaRPr lang="en-US"/>
          </a:p>
        </p:txBody>
      </p:sp>
    </p:spTree>
    <p:extLst>
      <p:ext uri="{BB962C8B-B14F-4D97-AF65-F5344CB8AC3E}">
        <p14:creationId xmlns:p14="http://schemas.microsoft.com/office/powerpoint/2010/main" val="2702391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 </a:t>
            </a:r>
            <a:r>
              <a:rPr lang="en-US" dirty="0" smtClean="0"/>
              <a:t>Have your participants complete the Breakout Training Evaluation and submit to Troop Coordinator (group session) or AHG Support Services Coordinator (individual).</a:t>
            </a:r>
          </a:p>
          <a:p>
            <a:pPr>
              <a:spcBef>
                <a:spcPct val="0"/>
              </a:spcBef>
            </a:pPr>
            <a:endParaRPr lang="en-US" dirty="0" smtClean="0"/>
          </a:p>
          <a:p>
            <a:pPr>
              <a:spcBef>
                <a:spcPct val="0"/>
              </a:spcBef>
            </a:pPr>
            <a:r>
              <a:rPr lang="en-US" dirty="0" smtClean="0"/>
              <a:t>Thank your participants for attending. Close in prayer</a:t>
            </a:r>
          </a:p>
          <a:p>
            <a:pPr>
              <a:spcBef>
                <a:spcPct val="0"/>
              </a:spcBef>
            </a:pP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96E4BD-34D4-42FC-A5D2-13F5EEAA3271}" type="slidenum">
              <a:rPr lang="en-US"/>
              <a:pPr fontAlgn="base">
                <a:spcBef>
                  <a:spcPct val="0"/>
                </a:spcBef>
                <a:spcAft>
                  <a:spcPct val="0"/>
                </a:spcAft>
              </a:pPr>
              <a:t>61</a:t>
            </a:fld>
            <a:endParaRPr lang="en-US"/>
          </a:p>
        </p:txBody>
      </p:sp>
    </p:spTree>
    <p:extLst>
      <p:ext uri="{BB962C8B-B14F-4D97-AF65-F5344CB8AC3E}">
        <p14:creationId xmlns:p14="http://schemas.microsoft.com/office/powerpoint/2010/main" val="1263240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defTabSz="906463">
              <a:spcBef>
                <a:spcPct val="0"/>
              </a:spcBef>
            </a:pPr>
            <a:r>
              <a:rPr lang="en-US" dirty="0" smtClean="0"/>
              <a:t>“The AHG Oath is, I promise to love God, Cherish my family, Honor my country, And serve in my community.” As you can see the AHG Oath has four parts. When a girl raises her four fingers, each finger represents a part of the oath. Take a moment to say the oath with your four fingers raised. Girls should say the oath at each meeting during an opening flag ceremony. There are some fun ways to help girls learn the oath as part of their activity time. Be sure to look through the Joining Award Leader packet for some suggestions. Ideas can be found in the Unit Leader Handbook or leader area of the AHG website. “</a:t>
            </a:r>
          </a:p>
          <a:p>
            <a:pPr defTabSz="910632">
              <a:spcBef>
                <a:spcPct val="0"/>
              </a:spcBef>
            </a:pPr>
            <a:endParaRPr lang="en-US" dirty="0"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2DF24D-2F1D-4027-A707-7471339C73BA}" type="slidenum">
              <a:rPr lang="en-US" smtClean="0"/>
              <a:pPr fontAlgn="base">
                <a:spcBef>
                  <a:spcPct val="0"/>
                </a:spcBef>
                <a:spcAft>
                  <a:spcPct val="0"/>
                </a:spcAft>
                <a:defRPr/>
              </a:pPr>
              <a:t>7</a:t>
            </a:fld>
            <a:endParaRPr lang="en-US" smtClean="0"/>
          </a:p>
        </p:txBody>
      </p:sp>
    </p:spTree>
    <p:extLst>
      <p:ext uri="{BB962C8B-B14F-4D97-AF65-F5344CB8AC3E}">
        <p14:creationId xmlns:p14="http://schemas.microsoft.com/office/powerpoint/2010/main" val="128968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defTabSz="893763">
              <a:spcBef>
                <a:spcPct val="0"/>
              </a:spcBef>
            </a:pPr>
            <a:r>
              <a:rPr lang="en-US" dirty="0" smtClean="0"/>
              <a:t>“The AHG Creed provides ten character virtues that each girl should strive to achieve as a young woman of integrity. These ten virtues were selected to reflect the ten commandments of the Bible. The Creed should also be incorporated into an opening flag ceremony at each regular troop meeting. When reciting the Creed, girls stand at attention with their hands at their side. There are many fun ways to help girls learn the creed virtues. They too can be found in the Unit Leader Handbook or the Joining Award Resource packet.”</a:t>
            </a:r>
          </a:p>
          <a:p>
            <a:pPr defTabSz="910632">
              <a:spcBef>
                <a:spcPct val="0"/>
              </a:spcBef>
            </a:pP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3B4665-DA6A-41CE-A62C-BF2E613554F8}" type="slidenum">
              <a:rPr lang="en-US" smtClean="0"/>
              <a:pPr fontAlgn="base">
                <a:spcBef>
                  <a:spcPct val="0"/>
                </a:spcBef>
                <a:spcAft>
                  <a:spcPct val="0"/>
                </a:spcAft>
                <a:defRPr/>
              </a:pPr>
              <a:t>8</a:t>
            </a:fld>
            <a:endParaRPr lang="en-US" smtClean="0"/>
          </a:p>
        </p:txBody>
      </p:sp>
    </p:spTree>
    <p:extLst>
      <p:ext uri="{BB962C8B-B14F-4D97-AF65-F5344CB8AC3E}">
        <p14:creationId xmlns:p14="http://schemas.microsoft.com/office/powerpoint/2010/main" val="289644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10632">
              <a:spcBef>
                <a:spcPct val="0"/>
              </a:spcBef>
            </a:pPr>
            <a:r>
              <a:rPr lang="en-US" dirty="0" smtClean="0"/>
              <a:t>American Heritage Girls mission is to ‘build women of integrity though service to God, family, community and country”.  Each leader &amp; girl are encouraged to know the mission of AHG.  </a:t>
            </a:r>
          </a:p>
          <a:p>
            <a:pPr defTabSz="910632">
              <a:spcBef>
                <a:spcPct val="0"/>
              </a:spcBef>
            </a:pPr>
            <a:endParaRPr lang="en-US" dirty="0"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9D3362-9766-40E9-A607-6AC32435A29A}" type="slidenum">
              <a:rPr lang="en-US" smtClean="0"/>
              <a:pPr fontAlgn="base">
                <a:spcBef>
                  <a:spcPct val="0"/>
                </a:spcBef>
                <a:spcAft>
                  <a:spcPct val="0"/>
                </a:spcAft>
                <a:defRPr/>
              </a:pPr>
              <a:t>9</a:t>
            </a:fld>
            <a:endParaRPr lang="en-US" smtClean="0"/>
          </a:p>
        </p:txBody>
      </p:sp>
    </p:spTree>
    <p:extLst>
      <p:ext uri="{BB962C8B-B14F-4D97-AF65-F5344CB8AC3E}">
        <p14:creationId xmlns:p14="http://schemas.microsoft.com/office/powerpoint/2010/main" val="118876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DE005C-04C2-4A27-A634-ADACB1B377BE}" type="datetimeFigureOut">
              <a:rPr lang="en-US"/>
              <a:pPr>
                <a:defRPr/>
              </a:pPr>
              <a:t>7/11/2016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489064-408D-408D-ADF0-CB2F675828D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E4451B-3E57-4715-9085-39B72392408D}" type="datetimeFigureOut">
              <a:rPr lang="en-US"/>
              <a:pPr>
                <a:defRPr/>
              </a:pPr>
              <a:t>7/11/2016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66AF81-D616-4651-8BC9-A195C7AD8F7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4D778A-6E89-41BB-94C6-8D83C0D9A99B}" type="datetimeFigureOut">
              <a:rPr lang="en-US"/>
              <a:pPr>
                <a:defRPr/>
              </a:pPr>
              <a:t>7/11/2016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3D0376-B58D-4932-9E80-2F2F80FA713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BBF8AD-C5DB-4E29-A084-42567BFF0D60}" type="datetimeFigureOut">
              <a:rPr lang="en-US"/>
              <a:pPr>
                <a:defRPr/>
              </a:pPr>
              <a:t>7/11/2016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259977-F1B7-4016-971C-DE16F287363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8E6263-395C-4DFB-994E-040F2596E9A7}" type="datetimeFigureOut">
              <a:rPr lang="en-US"/>
              <a:pPr>
                <a:defRPr/>
              </a:pPr>
              <a:t>7/11/2016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7C9955-7382-4214-9951-84816FD8D37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BAC0BA-A510-4BA3-B521-A7895201BC9E}" type="datetimeFigureOut">
              <a:rPr lang="en-US"/>
              <a:pPr>
                <a:defRPr/>
              </a:pPr>
              <a:t>7/11/2016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8176ED-0922-419F-B201-F1EA52CF1DE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B9E939E-A586-4A9F-A8E4-6BA5252F9A6A}" type="datetimeFigureOut">
              <a:rPr lang="en-US"/>
              <a:pPr>
                <a:defRPr/>
              </a:pPr>
              <a:t>7/11/2016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EB63E7-7F38-44A1-8D72-756CEA8F5A3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C82B4A-B88B-486D-9368-7D5408BBD6F9}" type="datetimeFigureOut">
              <a:rPr lang="en-US"/>
              <a:pPr>
                <a:defRPr/>
              </a:pPr>
              <a:t>7/11/2016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3CBABE-A90F-4903-B96A-2953E32D804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7D736B-A795-4E9C-B920-84AC8BDDBA9F}" type="datetimeFigureOut">
              <a:rPr lang="en-US"/>
              <a:pPr>
                <a:defRPr/>
              </a:pPr>
              <a:t>7/11/2016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286984-0711-469A-9388-98C87A15F3C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118E2C-D0C8-4A14-97D7-E4E802521B07}" type="datetimeFigureOut">
              <a:rPr lang="en-US"/>
              <a:pPr>
                <a:defRPr/>
              </a:pPr>
              <a:t>7/11/2016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FF7CEF-1D7E-49B8-ACFB-6BD161CFDC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E384E0-0AC9-47ED-BB5C-D2BBAD95499F}" type="datetimeFigureOut">
              <a:rPr lang="en-US"/>
              <a:pPr>
                <a:defRPr/>
              </a:pPr>
              <a:t>7/11/2016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77B9E4-8124-4722-8B2B-42BA2167537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7000" b="-37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8BB83B2-A7ED-42AB-8999-570D06AA7909}" type="datetimeFigureOut">
              <a:rPr lang="en-US"/>
              <a:pPr>
                <a:defRPr/>
              </a:pPr>
              <a:t>7/11/2016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BEFAA11-3737-457D-B86A-FA116BB849D4}" type="slidenum">
              <a:rPr lang="en-US"/>
              <a:pPr>
                <a:defRPr/>
              </a:pPr>
              <a:t>‹#›</a:t>
            </a:fld>
            <a:endParaRPr lang="en-US" dirty="0"/>
          </a:p>
        </p:txBody>
      </p:sp>
      <p:pic>
        <p:nvPicPr>
          <p:cNvPr id="2" name="Picture 1"/>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6172200"/>
            <a:ext cx="2346960" cy="53151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sp>
        <p:nvSpPr>
          <p:cNvPr id="2053" name="Rectangle 4"/>
          <p:cNvSpPr>
            <a:spLocks noChangeArrowheads="1"/>
          </p:cNvSpPr>
          <p:nvPr/>
        </p:nvSpPr>
        <p:spPr bwMode="auto">
          <a:xfrm>
            <a:off x="1409700" y="1371600"/>
            <a:ext cx="6324600" cy="1446550"/>
          </a:xfrm>
          <a:prstGeom prst="rect">
            <a:avLst/>
          </a:prstGeom>
          <a:noFill/>
          <a:ln w="9525">
            <a:noFill/>
            <a:miter lim="800000"/>
            <a:headEnd/>
            <a:tailEnd/>
          </a:ln>
        </p:spPr>
        <p:txBody>
          <a:bodyPr wrap="square">
            <a:spAutoFit/>
          </a:bodyPr>
          <a:lstStyle/>
          <a:p>
            <a:pPr algn="ctr"/>
            <a:r>
              <a:rPr lang="en-US" sz="4400" dirty="0">
                <a:latin typeface="Arial Black" pitchFamily="34" charset="0"/>
              </a:rPr>
              <a:t>Pioneer/Patriot</a:t>
            </a:r>
          </a:p>
          <a:p>
            <a:pPr algn="ctr"/>
            <a:r>
              <a:rPr lang="en-US" sz="4400" dirty="0">
                <a:latin typeface="Arial Black" pitchFamily="34" charset="0"/>
              </a:rPr>
              <a:t>Breakout Training</a:t>
            </a:r>
          </a:p>
        </p:txBody>
      </p:sp>
      <p:pic>
        <p:nvPicPr>
          <p:cNvPr id="2054" name="Picture 2" descr="Y:\Camps\Challenge Camp\ChallengeCamp07\AHG Challenge Camp 07 Tower 2.jpg"/>
          <p:cNvPicPr>
            <a:picLocks noChangeAspect="1" noChangeArrowheads="1"/>
          </p:cNvPicPr>
          <p:nvPr/>
        </p:nvPicPr>
        <p:blipFill>
          <a:blip r:embed="rId3"/>
          <a:srcRect/>
          <a:stretch>
            <a:fillRect/>
          </a:stretch>
        </p:blipFill>
        <p:spPr bwMode="auto">
          <a:xfrm>
            <a:off x="1828800" y="2837200"/>
            <a:ext cx="2286000" cy="3048000"/>
          </a:xfrm>
          <a:prstGeom prst="rect">
            <a:avLst/>
          </a:prstGeom>
          <a:noFill/>
          <a:ln w="9525">
            <a:noFill/>
            <a:miter lim="800000"/>
            <a:headEnd/>
            <a:tailEnd/>
          </a:ln>
        </p:spPr>
      </p:pic>
      <p:pic>
        <p:nvPicPr>
          <p:cNvPr id="2055" name="Picture 3" descr="Y:\Camps\Challenge Camp\ChallengeCamp07\AHG Challenge Camp 07 canoe 2.jpg"/>
          <p:cNvPicPr>
            <a:picLocks noChangeAspect="1" noChangeArrowheads="1"/>
          </p:cNvPicPr>
          <p:nvPr/>
        </p:nvPicPr>
        <p:blipFill>
          <a:blip r:embed="rId4" cstate="print"/>
          <a:srcRect/>
          <a:stretch>
            <a:fillRect/>
          </a:stretch>
        </p:blipFill>
        <p:spPr bwMode="auto">
          <a:xfrm>
            <a:off x="4419600" y="2818150"/>
            <a:ext cx="2314574"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457200"/>
            <a:ext cx="8229600" cy="1143000"/>
          </a:xfrm>
        </p:spPr>
        <p:txBody>
          <a:bodyPr/>
          <a:lstStyle/>
          <a:p>
            <a:pPr eaLnBrk="1" hangingPunct="1"/>
            <a:r>
              <a:rPr lang="en-US" dirty="0" smtClean="0">
                <a:latin typeface="Arial Black" pitchFamily="34" charset="0"/>
              </a:rPr>
              <a:t>Our Vision</a:t>
            </a:r>
          </a:p>
        </p:txBody>
      </p:sp>
      <p:sp>
        <p:nvSpPr>
          <p:cNvPr id="13315" name="Subtitle 2"/>
          <p:cNvSpPr>
            <a:spLocks noGrp="1"/>
          </p:cNvSpPr>
          <p:nvPr>
            <p:ph idx="1"/>
          </p:nvPr>
        </p:nvSpPr>
        <p:spPr>
          <a:xfrm>
            <a:off x="457200" y="1752600"/>
            <a:ext cx="8229600" cy="2285999"/>
          </a:xfrm>
        </p:spPr>
        <p:txBody>
          <a:bodyPr/>
          <a:lstStyle/>
          <a:p>
            <a:pPr marL="0" indent="0" algn="ctr" eaLnBrk="1" hangingPunct="1">
              <a:spcBef>
                <a:spcPts val="0"/>
              </a:spcBef>
              <a:buFont typeface="Arial" charset="0"/>
              <a:buNone/>
            </a:pPr>
            <a:r>
              <a:rPr lang="en-US" dirty="0" smtClean="0">
                <a:latin typeface="Arial" charset="0"/>
                <a:cs typeface="Arial" charset="0"/>
              </a:rPr>
              <a:t>American Heritage Girls is the premier scouting organization for young women that embraces Christian values and encourages family involvement.</a:t>
            </a:r>
          </a:p>
          <a:p>
            <a:pPr eaLnBrk="1" hangingPunct="1"/>
            <a:endParaRPr lang="en-US" dirty="0" smtClean="0"/>
          </a:p>
        </p:txBody>
      </p:sp>
      <p:pic>
        <p:nvPicPr>
          <p:cNvPr id="5" name="Picture 4" descr="Jennifer TN131 &amp; fam.jpg"/>
          <p:cNvPicPr>
            <a:picLocks noChangeAspect="1"/>
          </p:cNvPicPr>
          <p:nvPr/>
        </p:nvPicPr>
        <p:blipFill>
          <a:blip r:embed="rId3"/>
          <a:srcRect/>
          <a:stretch>
            <a:fillRect/>
          </a:stretch>
        </p:blipFill>
        <p:spPr>
          <a:xfrm>
            <a:off x="3058716" y="3810000"/>
            <a:ext cx="3026568" cy="2807252"/>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81000"/>
            <a:ext cx="8229600" cy="1143000"/>
          </a:xfrm>
        </p:spPr>
        <p:txBody>
          <a:bodyPr/>
          <a:lstStyle/>
          <a:p>
            <a:pPr eaLnBrk="1" hangingPunct="1"/>
            <a:r>
              <a:rPr lang="en-US" dirty="0" smtClean="0">
                <a:latin typeface="Arial Black" pitchFamily="34" charset="0"/>
              </a:rPr>
              <a:t>Our Statement of Faith</a:t>
            </a:r>
          </a:p>
        </p:txBody>
      </p:sp>
      <p:sp>
        <p:nvSpPr>
          <p:cNvPr id="3" name="Subtitle 2"/>
          <p:cNvSpPr>
            <a:spLocks noGrp="1"/>
          </p:cNvSpPr>
          <p:nvPr>
            <p:ph idx="1"/>
          </p:nvPr>
        </p:nvSpPr>
        <p:spPr>
          <a:xfrm>
            <a:off x="228600" y="2514600"/>
            <a:ext cx="8686800" cy="3886200"/>
          </a:xfrm>
        </p:spPr>
        <p:txBody>
          <a:bodyPr rtlCol="0">
            <a:normAutofit fontScale="40000" lnSpcReduction="20000"/>
          </a:bodyPr>
          <a:lstStyle/>
          <a:p>
            <a:pPr marL="114300" indent="-114300" eaLnBrk="1" fontAlgn="auto" hangingPunct="1">
              <a:spcAft>
                <a:spcPts val="0"/>
              </a:spcAft>
              <a:buNone/>
              <a:defRPr/>
            </a:pPr>
            <a:endParaRPr lang="en-US" sz="4600" i="1" dirty="0" smtClean="0">
              <a:latin typeface="Arial" pitchFamily="34" charset="0"/>
              <a:cs typeface="Arial" pitchFamily="34" charset="0"/>
            </a:endParaRPr>
          </a:p>
          <a:p>
            <a:pPr marL="0" indent="0" algn="ctr" eaLnBrk="1" fontAlgn="auto" hangingPunct="1">
              <a:lnSpc>
                <a:spcPct val="120000"/>
              </a:lnSpc>
              <a:spcBef>
                <a:spcPts val="0"/>
              </a:spcBef>
              <a:spcAft>
                <a:spcPts val="0"/>
              </a:spcAft>
              <a:buNone/>
              <a:defRPr/>
            </a:pPr>
            <a:r>
              <a:rPr lang="en-US" sz="5000" dirty="0" smtClean="0">
                <a:latin typeface="Arial" pitchFamily="34" charset="0"/>
                <a:cs typeface="Arial" pitchFamily="34" charset="0"/>
              </a:rPr>
              <a:t>We believe that there is one Triune God - Father, Jesus Christ His one and only Son and the Holy Spirit - Creator of the universe, eternally existent.  We believe the Holy Scriptures (Old/New Testament) to be the inspired and authoritative Word of God.  We believe that each person is created in His image for the purpose of communing with and worshipping God.</a:t>
            </a:r>
            <a:br>
              <a:rPr lang="en-US" sz="5000" dirty="0" smtClean="0">
                <a:latin typeface="Arial" pitchFamily="34" charset="0"/>
                <a:cs typeface="Arial" pitchFamily="34" charset="0"/>
              </a:rPr>
            </a:br>
            <a:r>
              <a:rPr lang="en-US" sz="5000" dirty="0" smtClean="0">
                <a:latin typeface="Arial" pitchFamily="34" charset="0"/>
                <a:cs typeface="Arial" pitchFamily="34" charset="0"/>
              </a:rPr>
              <a:t>We believe in the ministry of the Holy Spirit who enables us to </a:t>
            </a:r>
            <a:br>
              <a:rPr lang="en-US" sz="5000" dirty="0" smtClean="0">
                <a:latin typeface="Arial" pitchFamily="34" charset="0"/>
                <a:cs typeface="Arial" pitchFamily="34" charset="0"/>
              </a:rPr>
            </a:br>
            <a:r>
              <a:rPr lang="en-US" sz="5000" dirty="0" smtClean="0">
                <a:latin typeface="Arial" pitchFamily="34" charset="0"/>
                <a:cs typeface="Arial" pitchFamily="34" charset="0"/>
              </a:rPr>
              <a:t>live a Godly life.  We believe that each individual is called to </a:t>
            </a:r>
            <a:br>
              <a:rPr lang="en-US" sz="5000" dirty="0" smtClean="0">
                <a:latin typeface="Arial" pitchFamily="34" charset="0"/>
                <a:cs typeface="Arial" pitchFamily="34" charset="0"/>
              </a:rPr>
            </a:br>
            <a:r>
              <a:rPr lang="en-US" sz="5000" dirty="0" smtClean="0">
                <a:latin typeface="Arial" pitchFamily="34" charset="0"/>
                <a:cs typeface="Arial" pitchFamily="34" charset="0"/>
              </a:rPr>
              <a:t>love the Lord their God with all their heart, mind, soul</a:t>
            </a:r>
            <a:br>
              <a:rPr lang="en-US" sz="5000" dirty="0" smtClean="0">
                <a:latin typeface="Arial" pitchFamily="34" charset="0"/>
                <a:cs typeface="Arial" pitchFamily="34" charset="0"/>
              </a:rPr>
            </a:br>
            <a:r>
              <a:rPr lang="en-US" sz="5000" dirty="0" smtClean="0">
                <a:latin typeface="Arial" pitchFamily="34" charset="0"/>
                <a:cs typeface="Arial" pitchFamily="34" charset="0"/>
              </a:rPr>
              <a:t> and strength; and to love their neighbor as themselves.</a:t>
            </a:r>
            <a:br>
              <a:rPr lang="en-US" sz="5000" dirty="0" smtClean="0">
                <a:latin typeface="Arial" pitchFamily="34" charset="0"/>
                <a:cs typeface="Arial" pitchFamily="34" charset="0"/>
              </a:rPr>
            </a:br>
            <a:r>
              <a:rPr lang="en-US" sz="5000" dirty="0" smtClean="0">
                <a:latin typeface="Arial" pitchFamily="34" charset="0"/>
                <a:cs typeface="Arial" pitchFamily="34" charset="0"/>
              </a:rPr>
              <a:t>We believe that each individual is called to live a life of</a:t>
            </a:r>
            <a:br>
              <a:rPr lang="en-US" sz="5000" dirty="0" smtClean="0">
                <a:latin typeface="Arial" pitchFamily="34" charset="0"/>
                <a:cs typeface="Arial" pitchFamily="34" charset="0"/>
              </a:rPr>
            </a:br>
            <a:r>
              <a:rPr lang="en-US" sz="5000" dirty="0" smtClean="0">
                <a:latin typeface="Arial" pitchFamily="34" charset="0"/>
                <a:cs typeface="Arial" pitchFamily="34" charset="0"/>
              </a:rPr>
              <a:t> purity, service, stewardship and integrity.</a:t>
            </a:r>
          </a:p>
          <a:p>
            <a:pPr eaLnBrk="1" fontAlgn="auto" hangingPunct="1">
              <a:spcAft>
                <a:spcPts val="0"/>
              </a:spcAft>
              <a:buFont typeface="Arial" pitchFamily="34" charset="0"/>
              <a:buChar char="•"/>
              <a:defRPr/>
            </a:pPr>
            <a:endParaRPr lang="en-US" dirty="0"/>
          </a:p>
        </p:txBody>
      </p:sp>
      <p:sp>
        <p:nvSpPr>
          <p:cNvPr id="5" name="TextBox 4"/>
          <p:cNvSpPr txBox="1"/>
          <p:nvPr/>
        </p:nvSpPr>
        <p:spPr>
          <a:xfrm>
            <a:off x="800100" y="1752600"/>
            <a:ext cx="7543800" cy="707886"/>
          </a:xfrm>
          <a:prstGeom prst="rect">
            <a:avLst/>
          </a:prstGeom>
          <a:noFill/>
        </p:spPr>
        <p:txBody>
          <a:bodyPr wrap="square" rtlCol="0">
            <a:spAutoFit/>
          </a:bodyPr>
          <a:lstStyle/>
          <a:p>
            <a:pPr marL="114300" indent="-114300" algn="ctr" eaLnBrk="1" fontAlgn="auto" hangingPunct="1">
              <a:spcAft>
                <a:spcPts val="0"/>
              </a:spcAft>
              <a:buNone/>
              <a:defRPr/>
            </a:pPr>
            <a:r>
              <a:rPr lang="en-US" sz="2000" b="1" i="1" dirty="0" smtClean="0">
                <a:latin typeface="Times New Roman" pitchFamily="18" charset="0"/>
                <a:cs typeface="Times New Roman" pitchFamily="18" charset="0"/>
              </a:rPr>
              <a:t>The  AHG Statement of Faith applies to ALL American Heritage Girls’ Charter Organizations, Adult Members and Adult Volunteers.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533400" y="457200"/>
            <a:ext cx="8229600" cy="1143000"/>
          </a:xfrm>
        </p:spPr>
        <p:txBody>
          <a:bodyPr/>
          <a:lstStyle/>
          <a:p>
            <a:pPr eaLnBrk="1" hangingPunct="1"/>
            <a:r>
              <a:rPr lang="en-US" b="1" dirty="0" smtClean="0">
                <a:latin typeface="Arial" charset="0"/>
                <a:cs typeface="Times New Roman" pitchFamily="18" charset="0"/>
              </a:rPr>
              <a:t>Program Levels</a:t>
            </a:r>
            <a:endParaRPr lang="en-US" dirty="0" smtClean="0"/>
          </a:p>
        </p:txBody>
      </p:sp>
      <p:sp>
        <p:nvSpPr>
          <p:cNvPr id="8" name="Content Placeholder 7"/>
          <p:cNvSpPr>
            <a:spLocks noGrp="1"/>
          </p:cNvSpPr>
          <p:nvPr>
            <p:ph idx="1"/>
          </p:nvPr>
        </p:nvSpPr>
        <p:spPr>
          <a:xfrm>
            <a:off x="904875" y="1828801"/>
            <a:ext cx="7334250" cy="3962400"/>
          </a:xfrm>
        </p:spPr>
        <p:txBody>
          <a:bodyPr rtlCol="0">
            <a:normAutofit/>
          </a:bodyPr>
          <a:lstStyle/>
          <a:p>
            <a:pPr marL="0" indent="0">
              <a:spcBef>
                <a:spcPct val="0"/>
              </a:spcBef>
              <a:buFont typeface="Arial" pitchFamily="34" charset="0"/>
              <a:buNone/>
              <a:defRPr/>
            </a:pPr>
            <a:r>
              <a:rPr lang="en-US" sz="2400" dirty="0" smtClean="0">
                <a:latin typeface="Arial" pitchFamily="34" charset="0"/>
              </a:rPr>
              <a:t>Pathfinder – 5 years old and in kindergarten</a:t>
            </a:r>
          </a:p>
          <a:p>
            <a:pPr marL="0" indent="0">
              <a:spcBef>
                <a:spcPct val="0"/>
              </a:spcBef>
              <a:buFont typeface="Arial" pitchFamily="34" charset="0"/>
              <a:buNone/>
              <a:defRPr/>
            </a:pPr>
            <a:endParaRPr lang="en-US" sz="2400" dirty="0" smtClean="0">
              <a:latin typeface="Arial" pitchFamily="34" charset="0"/>
            </a:endParaRPr>
          </a:p>
          <a:p>
            <a:pPr marL="0" indent="0">
              <a:spcBef>
                <a:spcPct val="0"/>
              </a:spcBef>
              <a:buFont typeface="Arial" pitchFamily="34" charset="0"/>
              <a:buNone/>
              <a:defRPr/>
            </a:pPr>
            <a:r>
              <a:rPr lang="en-US" sz="2400" dirty="0" smtClean="0">
                <a:latin typeface="Arial" pitchFamily="34" charset="0"/>
              </a:rPr>
              <a:t>Tenderfoot – 6 years old and in 1</a:t>
            </a:r>
            <a:r>
              <a:rPr lang="en-US" sz="2400" baseline="30000" dirty="0" smtClean="0">
                <a:latin typeface="Arial" pitchFamily="34" charset="0"/>
              </a:rPr>
              <a:t>st</a:t>
            </a:r>
            <a:r>
              <a:rPr lang="en-US" sz="2400" dirty="0" smtClean="0">
                <a:latin typeface="Arial" pitchFamily="34" charset="0"/>
              </a:rPr>
              <a:t> through 3</a:t>
            </a:r>
            <a:r>
              <a:rPr lang="en-US" sz="2400" baseline="30000" dirty="0" smtClean="0">
                <a:latin typeface="Arial" pitchFamily="34" charset="0"/>
              </a:rPr>
              <a:t>rd</a:t>
            </a:r>
            <a:r>
              <a:rPr lang="en-US" sz="2400" dirty="0" smtClean="0">
                <a:latin typeface="Arial" pitchFamily="34" charset="0"/>
              </a:rPr>
              <a:t> grade</a:t>
            </a:r>
          </a:p>
          <a:p>
            <a:pPr marL="0" indent="0">
              <a:spcBef>
                <a:spcPct val="0"/>
              </a:spcBef>
              <a:buFont typeface="Arial" pitchFamily="34" charset="0"/>
              <a:buNone/>
              <a:defRPr/>
            </a:pPr>
            <a:endParaRPr lang="en-US" sz="2400" dirty="0" smtClean="0">
              <a:latin typeface="Arial" pitchFamily="34" charset="0"/>
            </a:endParaRPr>
          </a:p>
          <a:p>
            <a:pPr marL="0" indent="0">
              <a:spcBef>
                <a:spcPct val="0"/>
              </a:spcBef>
              <a:buFont typeface="Arial" pitchFamily="34" charset="0"/>
              <a:buNone/>
              <a:defRPr/>
            </a:pPr>
            <a:r>
              <a:rPr lang="en-US" sz="2400" dirty="0" smtClean="0">
                <a:latin typeface="Arial" pitchFamily="34" charset="0"/>
              </a:rPr>
              <a:t>Explorer – 9 years old and in 4</a:t>
            </a:r>
            <a:r>
              <a:rPr lang="en-US" sz="2400" baseline="30000" dirty="0" smtClean="0">
                <a:latin typeface="Arial" pitchFamily="34" charset="0"/>
              </a:rPr>
              <a:t>th</a:t>
            </a:r>
            <a:r>
              <a:rPr lang="en-US" sz="2400" dirty="0" smtClean="0">
                <a:latin typeface="Arial" pitchFamily="34" charset="0"/>
              </a:rPr>
              <a:t> through 6</a:t>
            </a:r>
            <a:r>
              <a:rPr lang="en-US" sz="2400" baseline="30000" dirty="0" smtClean="0">
                <a:latin typeface="Arial" pitchFamily="34" charset="0"/>
              </a:rPr>
              <a:t>th</a:t>
            </a:r>
            <a:r>
              <a:rPr lang="en-US" sz="2400" dirty="0" smtClean="0">
                <a:latin typeface="Arial" pitchFamily="34" charset="0"/>
              </a:rPr>
              <a:t> grade</a:t>
            </a:r>
          </a:p>
          <a:p>
            <a:pPr marL="0" indent="0">
              <a:spcBef>
                <a:spcPct val="0"/>
              </a:spcBef>
              <a:buFont typeface="Arial" pitchFamily="34" charset="0"/>
              <a:buNone/>
              <a:defRPr/>
            </a:pPr>
            <a:endParaRPr lang="en-US" sz="2400" dirty="0" smtClean="0">
              <a:latin typeface="Arial" pitchFamily="34" charset="0"/>
            </a:endParaRPr>
          </a:p>
          <a:p>
            <a:pPr marL="0" indent="0">
              <a:spcBef>
                <a:spcPct val="0"/>
              </a:spcBef>
              <a:buFont typeface="Arial" pitchFamily="34" charset="0"/>
              <a:buNone/>
              <a:defRPr/>
            </a:pPr>
            <a:r>
              <a:rPr lang="en-US" sz="2400" dirty="0" smtClean="0">
                <a:latin typeface="Arial" pitchFamily="34" charset="0"/>
              </a:rPr>
              <a:t>Pioneer – 12 years old and in 7</a:t>
            </a:r>
            <a:r>
              <a:rPr lang="en-US" sz="2400" baseline="30000" dirty="0" smtClean="0">
                <a:latin typeface="Arial" pitchFamily="34" charset="0"/>
              </a:rPr>
              <a:t>th</a:t>
            </a:r>
            <a:r>
              <a:rPr lang="en-US" sz="2400" dirty="0" smtClean="0">
                <a:latin typeface="Arial" pitchFamily="34" charset="0"/>
              </a:rPr>
              <a:t> through 8</a:t>
            </a:r>
            <a:r>
              <a:rPr lang="en-US" sz="2400" baseline="30000" dirty="0" smtClean="0">
                <a:latin typeface="Arial" pitchFamily="34" charset="0"/>
              </a:rPr>
              <a:t>th</a:t>
            </a:r>
            <a:r>
              <a:rPr lang="en-US" sz="2400" dirty="0" smtClean="0">
                <a:latin typeface="Arial" pitchFamily="34" charset="0"/>
              </a:rPr>
              <a:t> grade</a:t>
            </a:r>
          </a:p>
          <a:p>
            <a:pPr marL="0" indent="0">
              <a:spcBef>
                <a:spcPct val="0"/>
              </a:spcBef>
              <a:buFont typeface="Arial" pitchFamily="34" charset="0"/>
              <a:buNone/>
              <a:defRPr/>
            </a:pPr>
            <a:endParaRPr lang="en-US" sz="2400" dirty="0" smtClean="0">
              <a:latin typeface="Arial" pitchFamily="34" charset="0"/>
            </a:endParaRPr>
          </a:p>
          <a:p>
            <a:pPr marL="0" indent="0">
              <a:spcBef>
                <a:spcPct val="0"/>
              </a:spcBef>
              <a:buFont typeface="Arial" pitchFamily="34" charset="0"/>
              <a:buNone/>
              <a:defRPr/>
            </a:pPr>
            <a:r>
              <a:rPr lang="en-US" sz="2400" dirty="0" smtClean="0">
                <a:latin typeface="Arial" pitchFamily="34" charset="0"/>
              </a:rPr>
              <a:t>Patriot – 14 years old and in 9</a:t>
            </a:r>
            <a:r>
              <a:rPr lang="en-US" sz="2400" baseline="30000" dirty="0" smtClean="0">
                <a:latin typeface="Arial" pitchFamily="34" charset="0"/>
              </a:rPr>
              <a:t>th</a:t>
            </a:r>
            <a:r>
              <a:rPr lang="en-US" sz="2400" dirty="0" smtClean="0">
                <a:latin typeface="Arial" pitchFamily="34" charset="0"/>
              </a:rPr>
              <a:t> through 12</a:t>
            </a:r>
            <a:r>
              <a:rPr lang="en-US" sz="2400" baseline="30000" dirty="0" smtClean="0">
                <a:latin typeface="Arial" pitchFamily="34" charset="0"/>
              </a:rPr>
              <a:t>th</a:t>
            </a:r>
            <a:r>
              <a:rPr lang="en-US" sz="2400" dirty="0" smtClean="0">
                <a:latin typeface="Arial" pitchFamily="34" charset="0"/>
              </a:rPr>
              <a:t> grade</a:t>
            </a:r>
            <a:endParaRPr lang="en-US" sz="2800" dirty="0" smtClean="0">
              <a:latin typeface="Arial" pitchFamily="34" charset="0"/>
            </a:endParaRP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ctrTitle"/>
          </p:nvPr>
        </p:nvSpPr>
        <p:spPr>
          <a:xfrm>
            <a:off x="685800" y="0"/>
            <a:ext cx="7772400" cy="1470025"/>
          </a:xfrm>
        </p:spPr>
        <p:txBody>
          <a:bodyPr/>
          <a:lstStyle/>
          <a:p>
            <a:r>
              <a:rPr lang="en-US" dirty="0" smtClean="0">
                <a:latin typeface="Arial Black" pitchFamily="34" charset="0"/>
              </a:rPr>
              <a:t>Uniforms</a:t>
            </a:r>
          </a:p>
        </p:txBody>
      </p:sp>
      <p:sp>
        <p:nvSpPr>
          <p:cNvPr id="15364" name="Subtitle 2"/>
          <p:cNvSpPr>
            <a:spLocks noGrp="1"/>
          </p:cNvSpPr>
          <p:nvPr>
            <p:ph type="subTitle" idx="1"/>
          </p:nvPr>
        </p:nvSpPr>
        <p:spPr>
          <a:xfrm>
            <a:off x="1371600" y="1981200"/>
            <a:ext cx="6400800" cy="838200"/>
          </a:xfrm>
        </p:spPr>
        <p:txBody>
          <a:bodyPr/>
          <a:lstStyle/>
          <a:p>
            <a:r>
              <a:rPr lang="en-US" sz="4000" dirty="0" smtClean="0">
                <a:solidFill>
                  <a:schemeClr val="tx1"/>
                </a:solidFill>
                <a:latin typeface="Arial" pitchFamily="34" charset="0"/>
                <a:cs typeface="Arial" pitchFamily="34" charset="0"/>
              </a:rPr>
              <a:t>Pioneer</a:t>
            </a:r>
          </a:p>
        </p:txBody>
      </p:sp>
      <p:pic>
        <p:nvPicPr>
          <p:cNvPr id="15366" name="Picture 2" descr="Y:\Pictures\Pictures\Pictures\Handbook graphics\Pioneer.JPG"/>
          <p:cNvPicPr>
            <a:picLocks noChangeAspect="1" noChangeArrowheads="1"/>
          </p:cNvPicPr>
          <p:nvPr/>
        </p:nvPicPr>
        <p:blipFill>
          <a:blip r:embed="rId3"/>
          <a:srcRect/>
          <a:stretch>
            <a:fillRect/>
          </a:stretch>
        </p:blipFill>
        <p:spPr bwMode="auto">
          <a:xfrm>
            <a:off x="3238500" y="2895600"/>
            <a:ext cx="2667000"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685800" y="0"/>
            <a:ext cx="7772400" cy="1470025"/>
          </a:xfrm>
        </p:spPr>
        <p:txBody>
          <a:bodyPr/>
          <a:lstStyle/>
          <a:p>
            <a:r>
              <a:rPr lang="en-US" dirty="0" smtClean="0">
                <a:latin typeface="Arial Black" pitchFamily="34" charset="0"/>
              </a:rPr>
              <a:t>Uniforms</a:t>
            </a:r>
          </a:p>
        </p:txBody>
      </p:sp>
      <p:sp>
        <p:nvSpPr>
          <p:cNvPr id="16388" name="Subtitle 2"/>
          <p:cNvSpPr>
            <a:spLocks noGrp="1"/>
          </p:cNvSpPr>
          <p:nvPr>
            <p:ph type="subTitle" idx="1"/>
          </p:nvPr>
        </p:nvSpPr>
        <p:spPr>
          <a:xfrm>
            <a:off x="1371600" y="1600200"/>
            <a:ext cx="6400800" cy="838200"/>
          </a:xfrm>
        </p:spPr>
        <p:txBody>
          <a:bodyPr/>
          <a:lstStyle/>
          <a:p>
            <a:r>
              <a:rPr lang="en-US" sz="4000" dirty="0" smtClean="0">
                <a:solidFill>
                  <a:schemeClr val="tx1"/>
                </a:solidFill>
                <a:latin typeface="Arial" pitchFamily="34" charset="0"/>
                <a:cs typeface="Arial" pitchFamily="34" charset="0"/>
              </a:rPr>
              <a:t>Patriot</a:t>
            </a:r>
          </a:p>
        </p:txBody>
      </p:sp>
      <p:pic>
        <p:nvPicPr>
          <p:cNvPr id="16390" name="Picture 2" descr="Y:\Pictures\Pictures\Pictures\Handbook graphics\Patriot.JPG"/>
          <p:cNvPicPr>
            <a:picLocks noChangeAspect="1" noChangeArrowheads="1"/>
          </p:cNvPicPr>
          <p:nvPr/>
        </p:nvPicPr>
        <p:blipFill>
          <a:blip r:embed="rId3" cstate="print"/>
          <a:srcRect/>
          <a:stretch>
            <a:fillRect/>
          </a:stretch>
        </p:blipFill>
        <p:spPr bwMode="auto">
          <a:xfrm>
            <a:off x="3200400" y="2743200"/>
            <a:ext cx="27432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ctrTitle"/>
          </p:nvPr>
        </p:nvSpPr>
        <p:spPr>
          <a:xfrm>
            <a:off x="685800" y="0"/>
            <a:ext cx="7772400" cy="1470025"/>
          </a:xfrm>
        </p:spPr>
        <p:txBody>
          <a:bodyPr/>
          <a:lstStyle/>
          <a:p>
            <a:r>
              <a:rPr lang="en-US" dirty="0" smtClean="0">
                <a:latin typeface="Arial Black" pitchFamily="34" charset="0"/>
              </a:rPr>
              <a:t>Working with Girls</a:t>
            </a:r>
          </a:p>
        </p:txBody>
      </p:sp>
      <p:sp>
        <p:nvSpPr>
          <p:cNvPr id="17412" name="Subtitle 2"/>
          <p:cNvSpPr>
            <a:spLocks noGrp="1"/>
          </p:cNvSpPr>
          <p:nvPr>
            <p:ph type="subTitle" idx="1"/>
          </p:nvPr>
        </p:nvSpPr>
        <p:spPr>
          <a:xfrm>
            <a:off x="1143000" y="2362200"/>
            <a:ext cx="6858000" cy="3429000"/>
          </a:xfrm>
        </p:spPr>
        <p:txBody>
          <a:bodyPr/>
          <a:lstStyle/>
          <a:p>
            <a:r>
              <a:rPr lang="en-US" i="1" dirty="0" smtClean="0">
                <a:solidFill>
                  <a:schemeClr val="tx1"/>
                </a:solidFill>
              </a:rPr>
              <a:t>“First and foremost, let them be children! Encourage situations where they can succeed. When they succeed, they gain self-confidence.”</a:t>
            </a:r>
            <a:br>
              <a:rPr lang="en-US" i="1" dirty="0" smtClean="0">
                <a:solidFill>
                  <a:schemeClr val="tx1"/>
                </a:solidFill>
              </a:rPr>
            </a:br>
            <a:endParaRPr lang="en-US" i="1" dirty="0" smtClean="0">
              <a:solidFill>
                <a:schemeClr val="tx1"/>
              </a:solidFill>
            </a:endParaRPr>
          </a:p>
          <a:p>
            <a:r>
              <a:rPr lang="en-US" sz="2000" dirty="0" smtClean="0">
                <a:solidFill>
                  <a:schemeClr val="tx1"/>
                </a:solidFill>
              </a:rPr>
              <a:t>AHG Unit Leader Handbook</a:t>
            </a:r>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ctrTitle"/>
          </p:nvPr>
        </p:nvSpPr>
        <p:spPr>
          <a:xfrm>
            <a:off x="685800" y="0"/>
            <a:ext cx="7772400" cy="1470025"/>
          </a:xfrm>
        </p:spPr>
        <p:txBody>
          <a:bodyPr/>
          <a:lstStyle/>
          <a:p>
            <a:r>
              <a:rPr lang="en-US" dirty="0" smtClean="0">
                <a:latin typeface="Arial Black" pitchFamily="34" charset="0"/>
              </a:rPr>
              <a:t>Girl Development</a:t>
            </a:r>
          </a:p>
        </p:txBody>
      </p:sp>
      <p:pic>
        <p:nvPicPr>
          <p:cNvPr id="18438" name="Picture 2" descr="Y:\Pictures\Pictures\Pictures\Handbook graphics\katy g patriot.jpg"/>
          <p:cNvPicPr>
            <a:picLocks noChangeAspect="1" noChangeArrowheads="1"/>
          </p:cNvPicPr>
          <p:nvPr/>
        </p:nvPicPr>
        <p:blipFill>
          <a:blip r:embed="rId3"/>
          <a:srcRect/>
          <a:stretch>
            <a:fillRect/>
          </a:stretch>
        </p:blipFill>
        <p:spPr bwMode="auto">
          <a:xfrm>
            <a:off x="5867400" y="1752600"/>
            <a:ext cx="2346325" cy="4205640"/>
          </a:xfrm>
          <a:prstGeom prst="ellipse">
            <a:avLst/>
          </a:prstGeom>
          <a:ln>
            <a:noFill/>
          </a:ln>
          <a:effectLst>
            <a:softEdge rad="112500"/>
          </a:effectLst>
        </p:spPr>
      </p:pic>
      <p:pic>
        <p:nvPicPr>
          <p:cNvPr id="9" name="Picture 8" descr="IMG_2207.jpg"/>
          <p:cNvPicPr>
            <a:picLocks noChangeAspect="1"/>
          </p:cNvPicPr>
          <p:nvPr/>
        </p:nvPicPr>
        <p:blipFill>
          <a:blip r:embed="rId4"/>
          <a:stretch>
            <a:fillRect/>
          </a:stretch>
        </p:blipFill>
        <p:spPr>
          <a:xfrm>
            <a:off x="609600" y="2133600"/>
            <a:ext cx="4800600" cy="3190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685800" y="304800"/>
            <a:ext cx="7772400" cy="1470025"/>
          </a:xfrm>
        </p:spPr>
        <p:txBody>
          <a:bodyPr/>
          <a:lstStyle/>
          <a:p>
            <a:pPr eaLnBrk="1" hangingPunct="1"/>
            <a:r>
              <a:rPr lang="en-US" dirty="0" smtClean="0">
                <a:latin typeface="Arial Black" pitchFamily="34" charset="0"/>
              </a:rPr>
              <a:t>Program Emphases</a:t>
            </a:r>
          </a:p>
        </p:txBody>
      </p:sp>
      <p:sp>
        <p:nvSpPr>
          <p:cNvPr id="3" name="Subtitle 2"/>
          <p:cNvSpPr>
            <a:spLocks noGrp="1"/>
          </p:cNvSpPr>
          <p:nvPr>
            <p:ph type="subTitle" idx="1"/>
          </p:nvPr>
        </p:nvSpPr>
        <p:spPr>
          <a:xfrm>
            <a:off x="2057400" y="1828800"/>
            <a:ext cx="5029200" cy="4343400"/>
          </a:xfrm>
        </p:spPr>
        <p:txBody>
          <a:bodyPr rtlCol="0">
            <a:normAutofit/>
          </a:bodyPr>
          <a:lstStyle/>
          <a:p>
            <a:pPr marL="0" lvl="1" indent="-533400" algn="l" eaLnBrk="1" fontAlgn="auto" hangingPunct="1">
              <a:spcBef>
                <a:spcPct val="0"/>
              </a:spcBef>
              <a:spcAft>
                <a:spcPts val="1200"/>
              </a:spcAft>
              <a:buFont typeface="Wingdings" pitchFamily="2" charset="2"/>
              <a:buChar char="v"/>
              <a:defRPr/>
            </a:pPr>
            <a:r>
              <a:rPr lang="en-US" sz="3000" dirty="0" smtClean="0">
                <a:solidFill>
                  <a:schemeClr val="tx1"/>
                </a:solidFill>
                <a:latin typeface="Arial" pitchFamily="34" charset="0"/>
                <a:cs typeface="Arial" pitchFamily="34" charset="0"/>
              </a:rPr>
              <a:t>Life Skills</a:t>
            </a:r>
          </a:p>
          <a:p>
            <a:pPr marL="0" lvl="1" indent="-533400" algn="l" eaLnBrk="1" fontAlgn="auto" hangingPunct="1">
              <a:spcBef>
                <a:spcPct val="0"/>
              </a:spcBef>
              <a:spcAft>
                <a:spcPts val="1200"/>
              </a:spcAft>
              <a:buFont typeface="Wingdings" pitchFamily="2" charset="2"/>
              <a:buChar char="v"/>
              <a:defRPr/>
            </a:pPr>
            <a:r>
              <a:rPr lang="en-US" sz="3000" dirty="0" smtClean="0">
                <a:solidFill>
                  <a:schemeClr val="tx1"/>
                </a:solidFill>
                <a:latin typeface="Arial" pitchFamily="34" charset="0"/>
                <a:cs typeface="Arial" pitchFamily="34" charset="0"/>
              </a:rPr>
              <a:t>Girl Leadership</a:t>
            </a:r>
          </a:p>
          <a:p>
            <a:pPr marL="0" lvl="1" indent="-533400" algn="l" eaLnBrk="1" fontAlgn="auto" hangingPunct="1">
              <a:spcBef>
                <a:spcPct val="0"/>
              </a:spcBef>
              <a:spcAft>
                <a:spcPts val="1200"/>
              </a:spcAft>
              <a:buFont typeface="Wingdings" pitchFamily="2" charset="2"/>
              <a:buChar char="v"/>
              <a:defRPr/>
            </a:pPr>
            <a:r>
              <a:rPr lang="en-US" sz="3000" dirty="0" smtClean="0">
                <a:solidFill>
                  <a:schemeClr val="tx1"/>
                </a:solidFill>
                <a:latin typeface="Arial" pitchFamily="34" charset="0"/>
                <a:cs typeface="Arial" pitchFamily="34" charset="0"/>
              </a:rPr>
              <a:t>Outdoor Experiences</a:t>
            </a:r>
          </a:p>
          <a:p>
            <a:pPr marL="0" lvl="1" indent="-533400" algn="l" eaLnBrk="1" fontAlgn="auto" hangingPunct="1">
              <a:spcBef>
                <a:spcPct val="0"/>
              </a:spcBef>
              <a:spcAft>
                <a:spcPts val="1200"/>
              </a:spcAft>
              <a:buFont typeface="Wingdings" pitchFamily="2" charset="2"/>
              <a:buChar char="v"/>
              <a:defRPr/>
            </a:pPr>
            <a:r>
              <a:rPr lang="en-US" sz="3000" dirty="0" smtClean="0">
                <a:solidFill>
                  <a:schemeClr val="tx1"/>
                </a:solidFill>
                <a:latin typeface="Arial" pitchFamily="34" charset="0"/>
                <a:cs typeface="Arial" pitchFamily="34" charset="0"/>
              </a:rPr>
              <a:t>Character Development</a:t>
            </a:r>
          </a:p>
          <a:p>
            <a:pPr marL="0" lvl="1" indent="-533400" algn="l" eaLnBrk="1" fontAlgn="auto" hangingPunct="1">
              <a:spcBef>
                <a:spcPct val="0"/>
              </a:spcBef>
              <a:spcAft>
                <a:spcPts val="1200"/>
              </a:spcAft>
              <a:buFont typeface="Wingdings" pitchFamily="2" charset="2"/>
              <a:buChar char="v"/>
              <a:defRPr/>
            </a:pPr>
            <a:r>
              <a:rPr lang="en-US" sz="3000" dirty="0" smtClean="0">
                <a:solidFill>
                  <a:schemeClr val="tx1"/>
                </a:solidFill>
                <a:latin typeface="Arial" pitchFamily="34" charset="0"/>
                <a:cs typeface="Arial" pitchFamily="34" charset="0"/>
              </a:rPr>
              <a:t>Social Development</a:t>
            </a:r>
          </a:p>
          <a:p>
            <a:pPr marL="0" lvl="1" indent="-533400" algn="l" eaLnBrk="1" fontAlgn="auto" hangingPunct="1">
              <a:spcBef>
                <a:spcPct val="0"/>
              </a:spcBef>
              <a:spcAft>
                <a:spcPts val="1200"/>
              </a:spcAft>
              <a:buFont typeface="Wingdings" pitchFamily="2" charset="2"/>
              <a:buChar char="v"/>
              <a:defRPr/>
            </a:pPr>
            <a:r>
              <a:rPr lang="en-US" sz="3000" dirty="0" smtClean="0">
                <a:solidFill>
                  <a:schemeClr val="tx1"/>
                </a:solidFill>
                <a:latin typeface="Arial" pitchFamily="34" charset="0"/>
                <a:cs typeface="Arial" pitchFamily="34" charset="0"/>
              </a:rPr>
              <a:t>Religious Development</a:t>
            </a:r>
          </a:p>
          <a:p>
            <a:pPr marL="990600" lvl="1" indent="-533400" algn="l" eaLnBrk="1" fontAlgn="auto" hangingPunct="1">
              <a:spcBef>
                <a:spcPct val="0"/>
              </a:spcBef>
              <a:spcAft>
                <a:spcPts val="0"/>
              </a:spcAft>
              <a:buFont typeface="Wingdings" pitchFamily="2" charset="2"/>
              <a:buAutoNum type="arabicPeriod"/>
              <a:defRPr/>
            </a:pPr>
            <a:endParaRPr lang="en-US" dirty="0" smtClean="0">
              <a:solidFill>
                <a:schemeClr val="tx1"/>
              </a:solidFill>
            </a:endParaRPr>
          </a:p>
          <a:p>
            <a:pPr algn="l" eaLnBrk="1" fontAlgn="auto" hangingPunct="1">
              <a:spcAft>
                <a:spcPts val="0"/>
              </a:spcAft>
              <a:buFont typeface="Arial" pitchFamily="34" charset="0"/>
              <a:buNone/>
              <a:defRP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latin typeface="Arial Black" pitchFamily="34" charset="0"/>
              </a:rPr>
              <a:t>Life Skill Enhancement</a:t>
            </a:r>
          </a:p>
        </p:txBody>
      </p:sp>
      <p:sp>
        <p:nvSpPr>
          <p:cNvPr id="30723" name="Subtitle 2"/>
          <p:cNvSpPr>
            <a:spLocks noGrp="1"/>
          </p:cNvSpPr>
          <p:nvPr>
            <p:ph idx="1"/>
          </p:nvPr>
        </p:nvSpPr>
        <p:spPr>
          <a:xfrm>
            <a:off x="457200" y="1905000"/>
            <a:ext cx="8229600" cy="4678363"/>
          </a:xfrm>
        </p:spPr>
        <p:txBody>
          <a:bodyPr/>
          <a:lstStyle/>
          <a:p>
            <a:pPr eaLnBrk="1" hangingPunct="1">
              <a:buNone/>
            </a:pPr>
            <a:r>
              <a:rPr lang="en-US" sz="3600" dirty="0" smtClean="0">
                <a:latin typeface="Arial" charset="0"/>
                <a:cs typeface="Arial" charset="0"/>
              </a:rPr>
              <a:t>Merit Badge Frontiers</a:t>
            </a:r>
          </a:p>
        </p:txBody>
      </p:sp>
      <p:sp>
        <p:nvSpPr>
          <p:cNvPr id="30725" name="TextBox 5"/>
          <p:cNvSpPr txBox="1">
            <a:spLocks noChangeArrowheads="1"/>
          </p:cNvSpPr>
          <p:nvPr/>
        </p:nvSpPr>
        <p:spPr bwMode="auto">
          <a:xfrm>
            <a:off x="762000" y="2819400"/>
            <a:ext cx="4343400" cy="3447098"/>
          </a:xfrm>
          <a:prstGeom prst="rect">
            <a:avLst/>
          </a:prstGeom>
          <a:noFill/>
          <a:ln w="9525">
            <a:noFill/>
            <a:miter lim="800000"/>
            <a:headEnd/>
            <a:tailEnd/>
          </a:ln>
        </p:spPr>
        <p:txBody>
          <a:bodyPr wrap="square">
            <a:spAutoFit/>
          </a:bodyPr>
          <a:lstStyle/>
          <a:p>
            <a:pPr indent="-274320">
              <a:spcAft>
                <a:spcPts val="1200"/>
              </a:spcAft>
              <a:buFont typeface="Arial" pitchFamily="34" charset="0"/>
              <a:buChar char="•"/>
            </a:pPr>
            <a:r>
              <a:rPr lang="en-US" sz="2800" dirty="0">
                <a:cs typeface="Arial" charset="0"/>
              </a:rPr>
              <a:t>Family Living</a:t>
            </a:r>
          </a:p>
          <a:p>
            <a:pPr indent="-274320">
              <a:spcAft>
                <a:spcPts val="1200"/>
              </a:spcAft>
              <a:buFont typeface="Arial" pitchFamily="34" charset="0"/>
              <a:buChar char="•"/>
            </a:pPr>
            <a:r>
              <a:rPr lang="en-US" sz="2800" dirty="0">
                <a:cs typeface="Arial" charset="0"/>
              </a:rPr>
              <a:t>Science &amp; Technology</a:t>
            </a:r>
          </a:p>
          <a:p>
            <a:pPr indent="-274320">
              <a:spcAft>
                <a:spcPts val="1200"/>
              </a:spcAft>
              <a:buFont typeface="Arial" pitchFamily="34" charset="0"/>
              <a:buChar char="•"/>
            </a:pPr>
            <a:r>
              <a:rPr lang="en-US" sz="2800" dirty="0">
                <a:cs typeface="Arial" charset="0"/>
              </a:rPr>
              <a:t>Personal Well – Being</a:t>
            </a:r>
          </a:p>
          <a:p>
            <a:pPr indent="-274320">
              <a:spcAft>
                <a:spcPts val="1200"/>
              </a:spcAft>
              <a:buFont typeface="Arial" pitchFamily="34" charset="0"/>
              <a:buChar char="•"/>
            </a:pPr>
            <a:r>
              <a:rPr lang="en-US" sz="2800" dirty="0">
                <a:cs typeface="Arial" charset="0"/>
              </a:rPr>
              <a:t>The Arts</a:t>
            </a:r>
          </a:p>
          <a:p>
            <a:pPr indent="-274320">
              <a:spcAft>
                <a:spcPts val="1200"/>
              </a:spcAft>
              <a:buFont typeface="Arial" pitchFamily="34" charset="0"/>
              <a:buChar char="•"/>
            </a:pPr>
            <a:r>
              <a:rPr lang="en-US" sz="2800" dirty="0">
                <a:cs typeface="Arial" charset="0"/>
              </a:rPr>
              <a:t>Heritage</a:t>
            </a:r>
          </a:p>
          <a:p>
            <a:pPr indent="-274320">
              <a:spcAft>
                <a:spcPts val="1200"/>
              </a:spcAft>
              <a:buFont typeface="Arial" pitchFamily="34" charset="0"/>
              <a:buChar char="•"/>
            </a:pPr>
            <a:r>
              <a:rPr lang="en-US" sz="2800" dirty="0">
                <a:cs typeface="Arial" charset="0"/>
              </a:rPr>
              <a:t>Outdoor Skills</a:t>
            </a:r>
          </a:p>
        </p:txBody>
      </p:sp>
      <p:pic>
        <p:nvPicPr>
          <p:cNvPr id="8" name="Picture 8" descr="AHG Challenge Camp 07 knotts.jpg"/>
          <p:cNvPicPr>
            <a:picLocks noChangeAspect="1"/>
          </p:cNvPicPr>
          <p:nvPr/>
        </p:nvPicPr>
        <p:blipFill>
          <a:blip r:embed="rId3"/>
          <a:srcRect/>
          <a:stretch>
            <a:fillRect/>
          </a:stretch>
        </p:blipFill>
        <p:spPr bwMode="auto">
          <a:xfrm>
            <a:off x="3581400" y="4791074"/>
            <a:ext cx="2133600" cy="2066926"/>
          </a:xfrm>
          <a:prstGeom prst="rect">
            <a:avLst/>
          </a:prstGeom>
          <a:noFill/>
          <a:ln w="9525">
            <a:noFill/>
            <a:miter lim="800000"/>
            <a:headEnd/>
            <a:tailEnd/>
          </a:ln>
        </p:spPr>
      </p:pic>
      <p:pic>
        <p:nvPicPr>
          <p:cNvPr id="12" name="Picture 11" descr="plungerpatrol.jpg"/>
          <p:cNvPicPr>
            <a:picLocks noChangeAspect="1"/>
          </p:cNvPicPr>
          <p:nvPr/>
        </p:nvPicPr>
        <p:blipFill>
          <a:blip r:embed="rId4"/>
          <a:stretch>
            <a:fillRect/>
          </a:stretch>
        </p:blipFill>
        <p:spPr>
          <a:xfrm>
            <a:off x="5715000" y="1905000"/>
            <a:ext cx="2667000" cy="2667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ctrTitle"/>
          </p:nvPr>
        </p:nvSpPr>
        <p:spPr>
          <a:xfrm>
            <a:off x="685800" y="0"/>
            <a:ext cx="7772400" cy="1470025"/>
          </a:xfrm>
        </p:spPr>
        <p:txBody>
          <a:bodyPr/>
          <a:lstStyle/>
          <a:p>
            <a:r>
              <a:rPr lang="en-US" dirty="0" smtClean="0">
                <a:latin typeface="Arial Black" pitchFamily="34" charset="0"/>
              </a:rPr>
              <a:t>Developing Teamwork &amp; Building Confidence</a:t>
            </a:r>
          </a:p>
        </p:txBody>
      </p:sp>
      <p:pic>
        <p:nvPicPr>
          <p:cNvPr id="21513" name="Picture 11" descr="AHG Challenge Camp 07 2 sailboats.jpg"/>
          <p:cNvPicPr>
            <a:picLocks noChangeAspect="1"/>
          </p:cNvPicPr>
          <p:nvPr/>
        </p:nvPicPr>
        <p:blipFill>
          <a:blip r:embed="rId3"/>
          <a:srcRect/>
          <a:stretch>
            <a:fillRect/>
          </a:stretch>
        </p:blipFill>
        <p:spPr bwMode="auto">
          <a:xfrm>
            <a:off x="3276600" y="2743200"/>
            <a:ext cx="2514600" cy="3352800"/>
          </a:xfrm>
          <a:prstGeom prst="rect">
            <a:avLst/>
          </a:prstGeom>
          <a:noFill/>
          <a:ln w="9525">
            <a:noFill/>
            <a:miter lim="800000"/>
            <a:headEnd/>
            <a:tailEnd/>
          </a:ln>
        </p:spPr>
      </p:pic>
      <p:pic>
        <p:nvPicPr>
          <p:cNvPr id="9" name="Picture 8" descr="AHG Challenge Camp 07 games8.jpg"/>
          <p:cNvPicPr>
            <a:picLocks noChangeAspect="1"/>
          </p:cNvPicPr>
          <p:nvPr/>
        </p:nvPicPr>
        <p:blipFill>
          <a:blip r:embed="rId4" cstate="print"/>
          <a:srcRect/>
          <a:stretch>
            <a:fillRect/>
          </a:stretch>
        </p:blipFill>
        <p:spPr>
          <a:xfrm>
            <a:off x="381000" y="3276600"/>
            <a:ext cx="2686050" cy="3581400"/>
          </a:xfrm>
          <a:prstGeom prst="rect">
            <a:avLst/>
          </a:prstGeom>
        </p:spPr>
      </p:pic>
      <p:pic>
        <p:nvPicPr>
          <p:cNvPr id="12" name="Picture 11" descr="AHG Challenge Camp 07 Climbing.jpg"/>
          <p:cNvPicPr>
            <a:picLocks noChangeAspect="1"/>
          </p:cNvPicPr>
          <p:nvPr/>
        </p:nvPicPr>
        <p:blipFill>
          <a:blip r:embed="rId5" cstate="print"/>
          <a:srcRect/>
          <a:stretch>
            <a:fillRect/>
          </a:stretch>
        </p:blipFill>
        <p:spPr>
          <a:xfrm>
            <a:off x="6096000" y="1905000"/>
            <a:ext cx="2308302" cy="35052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200" y="2438400"/>
            <a:ext cx="7772400" cy="1470025"/>
          </a:xfrm>
        </p:spPr>
        <p:txBody>
          <a:bodyPr/>
          <a:lstStyle/>
          <a:p>
            <a:r>
              <a:rPr lang="en-US" dirty="0" smtClean="0">
                <a:latin typeface="Arial Black" pitchFamily="34" charset="0"/>
              </a:rPr>
              <a:t>Introductions</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ctrTitle"/>
          </p:nvPr>
        </p:nvSpPr>
        <p:spPr>
          <a:xfrm>
            <a:off x="685800" y="0"/>
            <a:ext cx="7772400" cy="1470025"/>
          </a:xfrm>
        </p:spPr>
        <p:txBody>
          <a:bodyPr/>
          <a:lstStyle/>
          <a:p>
            <a:r>
              <a:rPr lang="en-US" dirty="0" smtClean="0">
                <a:latin typeface="Arial Black" pitchFamily="34" charset="0"/>
              </a:rPr>
              <a:t>Social Development</a:t>
            </a:r>
          </a:p>
        </p:txBody>
      </p:sp>
      <p:pic>
        <p:nvPicPr>
          <p:cNvPr id="10" name="Picture 9" descr="AHG Challenge Camp 07 skit 24.jpg"/>
          <p:cNvPicPr>
            <a:picLocks noChangeAspect="1"/>
          </p:cNvPicPr>
          <p:nvPr/>
        </p:nvPicPr>
        <p:blipFill>
          <a:blip r:embed="rId3" cstate="print"/>
          <a:srcRect/>
          <a:stretch>
            <a:fillRect/>
          </a:stretch>
        </p:blipFill>
        <p:spPr>
          <a:xfrm>
            <a:off x="685800" y="3657600"/>
            <a:ext cx="5078506" cy="2514600"/>
          </a:xfrm>
          <a:prstGeom prst="rect">
            <a:avLst/>
          </a:prstGeom>
        </p:spPr>
      </p:pic>
      <p:pic>
        <p:nvPicPr>
          <p:cNvPr id="9" name="Picture 8" descr="AHG Challenge Camp 07 friends.jpg"/>
          <p:cNvPicPr>
            <a:picLocks noChangeAspect="1"/>
          </p:cNvPicPr>
          <p:nvPr/>
        </p:nvPicPr>
        <p:blipFill>
          <a:blip r:embed="rId4" cstate="print"/>
          <a:srcRect/>
          <a:stretch>
            <a:fillRect/>
          </a:stretch>
        </p:blipFill>
        <p:spPr>
          <a:xfrm>
            <a:off x="5181600" y="1905000"/>
            <a:ext cx="3625614" cy="31242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ctrTitle"/>
          </p:nvPr>
        </p:nvSpPr>
        <p:spPr>
          <a:xfrm>
            <a:off x="685800" y="0"/>
            <a:ext cx="7772400" cy="1470025"/>
          </a:xfrm>
        </p:spPr>
        <p:txBody>
          <a:bodyPr/>
          <a:lstStyle/>
          <a:p>
            <a:r>
              <a:rPr lang="en-US" dirty="0" smtClean="0">
                <a:latin typeface="Arial Black" pitchFamily="34" charset="0"/>
              </a:rPr>
              <a:t>Girl Leadership</a:t>
            </a:r>
          </a:p>
        </p:txBody>
      </p:sp>
      <p:pic>
        <p:nvPicPr>
          <p:cNvPr id="23557" name="Picture 5" descr="IMG_0261.JPG"/>
          <p:cNvPicPr>
            <a:picLocks noChangeAspect="1"/>
          </p:cNvPicPr>
          <p:nvPr/>
        </p:nvPicPr>
        <p:blipFill>
          <a:blip r:embed="rId3"/>
          <a:srcRect/>
          <a:stretch>
            <a:fillRect/>
          </a:stretch>
        </p:blipFill>
        <p:spPr bwMode="auto">
          <a:xfrm>
            <a:off x="609600" y="21336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58" name="Picture 8" descr="AHG Challenge Camp 07 Ropes 62.jpg"/>
          <p:cNvPicPr>
            <a:picLocks noChangeAspect="1"/>
          </p:cNvPicPr>
          <p:nvPr/>
        </p:nvPicPr>
        <p:blipFill>
          <a:blip r:embed="rId4"/>
          <a:srcRect/>
          <a:stretch>
            <a:fillRect/>
          </a:stretch>
        </p:blipFill>
        <p:spPr bwMode="auto">
          <a:xfrm>
            <a:off x="5486400" y="2057400"/>
            <a:ext cx="2857500" cy="3810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ctrTitle"/>
          </p:nvPr>
        </p:nvSpPr>
        <p:spPr>
          <a:xfrm>
            <a:off x="685800" y="0"/>
            <a:ext cx="7772400" cy="1470025"/>
          </a:xfrm>
        </p:spPr>
        <p:txBody>
          <a:bodyPr/>
          <a:lstStyle/>
          <a:p>
            <a:r>
              <a:rPr lang="en-US" dirty="0" smtClean="0">
                <a:latin typeface="Arial Black" pitchFamily="34" charset="0"/>
              </a:rPr>
              <a:t>Levels of Leadership</a:t>
            </a:r>
          </a:p>
        </p:txBody>
      </p:sp>
      <p:sp>
        <p:nvSpPr>
          <p:cNvPr id="3" name="Subtitle 2"/>
          <p:cNvSpPr>
            <a:spLocks noGrp="1"/>
          </p:cNvSpPr>
          <p:nvPr>
            <p:ph type="subTitle" idx="1"/>
          </p:nvPr>
        </p:nvSpPr>
        <p:spPr>
          <a:xfrm>
            <a:off x="781050" y="2057400"/>
            <a:ext cx="7581900" cy="4038600"/>
          </a:xfrm>
        </p:spPr>
        <p:txBody>
          <a:bodyPr rtlCol="0">
            <a:normAutofit fontScale="85000" lnSpcReduction="10000"/>
          </a:bodyPr>
          <a:lstStyle/>
          <a:p>
            <a:pPr indent="-2286000" algn="l" fontAlgn="auto">
              <a:lnSpc>
                <a:spcPct val="110000"/>
              </a:lnSpc>
              <a:spcBef>
                <a:spcPts val="0"/>
              </a:spcBef>
              <a:spcAft>
                <a:spcPts val="1200"/>
              </a:spcAft>
              <a:buFont typeface="Arial" pitchFamily="34" charset="0"/>
              <a:buNone/>
              <a:tabLst>
                <a:tab pos="1595438" algn="l"/>
              </a:tabLst>
              <a:defRPr/>
            </a:pPr>
            <a:r>
              <a:rPr lang="en-US" dirty="0" smtClean="0">
                <a:solidFill>
                  <a:schemeClr val="tx1"/>
                </a:solidFill>
                <a:latin typeface="Arial" pitchFamily="34" charset="0"/>
                <a:cs typeface="Arial" pitchFamily="34" charset="0"/>
              </a:rPr>
              <a:t>Level  1:	I do, You watch – observed leadership</a:t>
            </a:r>
          </a:p>
          <a:p>
            <a:pPr indent="-2286000" algn="l" fontAlgn="auto">
              <a:lnSpc>
                <a:spcPct val="110000"/>
              </a:lnSpc>
              <a:spcBef>
                <a:spcPts val="0"/>
              </a:spcBef>
              <a:spcAft>
                <a:spcPts val="1200"/>
              </a:spcAft>
              <a:buFont typeface="Arial" pitchFamily="34" charset="0"/>
              <a:buNone/>
              <a:tabLst>
                <a:tab pos="1595438" algn="l"/>
              </a:tabLst>
              <a:defRPr/>
            </a:pPr>
            <a:r>
              <a:rPr lang="en-US" dirty="0" smtClean="0">
                <a:solidFill>
                  <a:schemeClr val="tx1"/>
                </a:solidFill>
                <a:latin typeface="Arial" pitchFamily="34" charset="0"/>
                <a:cs typeface="Arial" pitchFamily="34" charset="0"/>
              </a:rPr>
              <a:t>Level  2:	I do, You do – shared leadership</a:t>
            </a:r>
          </a:p>
          <a:p>
            <a:pPr indent="-2286000" algn="l" fontAlgn="auto">
              <a:lnSpc>
                <a:spcPct val="110000"/>
              </a:lnSpc>
              <a:spcBef>
                <a:spcPts val="0"/>
              </a:spcBef>
              <a:spcAft>
                <a:spcPts val="1200"/>
              </a:spcAft>
              <a:buFont typeface="Arial" pitchFamily="34" charset="0"/>
              <a:buNone/>
              <a:tabLst>
                <a:tab pos="1595438" algn="l"/>
              </a:tabLst>
              <a:defRPr/>
            </a:pPr>
            <a:r>
              <a:rPr lang="en-US" dirty="0" smtClean="0">
                <a:solidFill>
                  <a:schemeClr val="tx1"/>
                </a:solidFill>
                <a:latin typeface="Arial" pitchFamily="34" charset="0"/>
                <a:cs typeface="Arial" pitchFamily="34" charset="0"/>
              </a:rPr>
              <a:t>Level  3:	You do, I watch – trained leadership</a:t>
            </a:r>
          </a:p>
          <a:p>
            <a:pPr indent="-2286000" algn="l" fontAlgn="auto">
              <a:lnSpc>
                <a:spcPct val="110000"/>
              </a:lnSpc>
              <a:spcBef>
                <a:spcPts val="0"/>
              </a:spcBef>
              <a:spcAft>
                <a:spcPts val="1200"/>
              </a:spcAft>
              <a:buFont typeface="Arial" pitchFamily="34" charset="0"/>
              <a:buNone/>
              <a:tabLst>
                <a:tab pos="1595438" algn="l"/>
              </a:tabLst>
              <a:defRPr/>
            </a:pPr>
            <a:r>
              <a:rPr lang="en-US" dirty="0" smtClean="0">
                <a:solidFill>
                  <a:schemeClr val="tx1"/>
                </a:solidFill>
                <a:latin typeface="Arial" pitchFamily="34" charset="0"/>
                <a:cs typeface="Arial" pitchFamily="34" charset="0"/>
              </a:rPr>
              <a:t>Level  4:	You do, I go do something else –</a:t>
            </a:r>
            <a:br>
              <a:rPr lang="en-US" dirty="0" smtClean="0">
                <a:solidFill>
                  <a:schemeClr val="tx1"/>
                </a:solidFill>
                <a:latin typeface="Arial" pitchFamily="34" charset="0"/>
                <a:cs typeface="Arial" pitchFamily="34" charset="0"/>
              </a:rPr>
            </a:br>
            <a:r>
              <a:rPr lang="en-US" dirty="0" smtClean="0">
                <a:solidFill>
                  <a:schemeClr val="tx1"/>
                </a:solidFill>
                <a:latin typeface="Arial" pitchFamily="34" charset="0"/>
                <a:cs typeface="Arial" pitchFamily="34" charset="0"/>
              </a:rPr>
              <a:t>	owned leadership</a:t>
            </a:r>
          </a:p>
          <a:p>
            <a:pPr indent="-2286000" algn="l" fontAlgn="auto">
              <a:lnSpc>
                <a:spcPct val="110000"/>
              </a:lnSpc>
              <a:spcBef>
                <a:spcPts val="0"/>
              </a:spcBef>
              <a:spcAft>
                <a:spcPts val="1200"/>
              </a:spcAft>
              <a:buFont typeface="Arial" pitchFamily="34" charset="0"/>
              <a:buNone/>
              <a:tabLst>
                <a:tab pos="1595438" algn="l"/>
              </a:tabLst>
              <a:defRPr/>
            </a:pPr>
            <a:r>
              <a:rPr lang="en-US" dirty="0" smtClean="0">
                <a:solidFill>
                  <a:schemeClr val="tx1"/>
                </a:solidFill>
                <a:latin typeface="Arial" pitchFamily="34" charset="0"/>
                <a:cs typeface="Arial" pitchFamily="34" charset="0"/>
              </a:rPr>
              <a:t>Level  5:	You do and develop someone else –</a:t>
            </a:r>
            <a:br>
              <a:rPr lang="en-US" dirty="0" smtClean="0">
                <a:solidFill>
                  <a:schemeClr val="tx1"/>
                </a:solidFill>
                <a:latin typeface="Arial" pitchFamily="34" charset="0"/>
                <a:cs typeface="Arial" pitchFamily="34" charset="0"/>
              </a:rPr>
            </a:br>
            <a:r>
              <a:rPr lang="en-US" dirty="0" smtClean="0">
                <a:solidFill>
                  <a:schemeClr val="tx1"/>
                </a:solidFill>
                <a:latin typeface="Arial" pitchFamily="34" charset="0"/>
                <a:cs typeface="Arial" pitchFamily="34" charset="0"/>
              </a:rPr>
              <a:t>	multiplied leadership</a:t>
            </a:r>
          </a:p>
          <a:p>
            <a:pPr fontAlgn="auto">
              <a:spcAft>
                <a:spcPts val="0"/>
              </a:spcAft>
              <a:buFont typeface="Arial" pitchFamily="34" charset="0"/>
              <a:buNone/>
              <a:defRP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ctrTitle"/>
          </p:nvPr>
        </p:nvSpPr>
        <p:spPr>
          <a:xfrm>
            <a:off x="685800" y="0"/>
            <a:ext cx="7772400" cy="1470025"/>
          </a:xfrm>
        </p:spPr>
        <p:txBody>
          <a:bodyPr/>
          <a:lstStyle/>
          <a:p>
            <a:r>
              <a:rPr lang="en-US" dirty="0" smtClean="0">
                <a:latin typeface="Arial Black" pitchFamily="34" charset="0"/>
              </a:rPr>
              <a:t>Character Development</a:t>
            </a:r>
          </a:p>
        </p:txBody>
      </p:sp>
      <p:pic>
        <p:nvPicPr>
          <p:cNvPr id="10" name="Picture 9" descr="OCC-kathryn-with-Jamie_GA0593.jpg"/>
          <p:cNvPicPr>
            <a:picLocks noChangeAspect="1"/>
          </p:cNvPicPr>
          <p:nvPr/>
        </p:nvPicPr>
        <p:blipFill>
          <a:blip r:embed="rId3"/>
          <a:srcRect t="3750" r="11667"/>
          <a:stretch>
            <a:fillRect/>
          </a:stretch>
        </p:blipFill>
        <p:spPr>
          <a:xfrm>
            <a:off x="4724400" y="1600200"/>
            <a:ext cx="3619005" cy="5257800"/>
          </a:xfrm>
          <a:prstGeom prst="ellipse">
            <a:avLst/>
          </a:prstGeom>
          <a:ln>
            <a:noFill/>
          </a:ln>
          <a:effectLst>
            <a:softEdge rad="112500"/>
          </a:effectLst>
        </p:spPr>
      </p:pic>
      <p:pic>
        <p:nvPicPr>
          <p:cNvPr id="12" name="Picture 11" descr="Cathy Cook in Poland.jpg"/>
          <p:cNvPicPr>
            <a:picLocks noChangeAspect="1"/>
          </p:cNvPicPr>
          <p:nvPr/>
        </p:nvPicPr>
        <p:blipFill>
          <a:blip r:embed="rId4"/>
          <a:stretch>
            <a:fillRect/>
          </a:stretch>
        </p:blipFill>
        <p:spPr>
          <a:xfrm>
            <a:off x="381000" y="2133600"/>
            <a:ext cx="4267200" cy="3200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ctrTitle"/>
          </p:nvPr>
        </p:nvSpPr>
        <p:spPr>
          <a:xfrm>
            <a:off x="685800" y="228600"/>
            <a:ext cx="7772400" cy="1470025"/>
          </a:xfrm>
        </p:spPr>
        <p:txBody>
          <a:bodyPr/>
          <a:lstStyle/>
          <a:p>
            <a:r>
              <a:rPr lang="en-US" dirty="0" smtClean="0">
                <a:latin typeface="Arial Black" pitchFamily="34" charset="0"/>
              </a:rPr>
              <a:t>Community Service</a:t>
            </a:r>
          </a:p>
        </p:txBody>
      </p:sp>
      <p:sp>
        <p:nvSpPr>
          <p:cNvPr id="6" name="Subtitle 2"/>
          <p:cNvSpPr>
            <a:spLocks noGrp="1"/>
          </p:cNvSpPr>
          <p:nvPr>
            <p:ph type="subTitle" idx="1"/>
          </p:nvPr>
        </p:nvSpPr>
        <p:spPr>
          <a:xfrm>
            <a:off x="762000" y="1905000"/>
            <a:ext cx="7620000" cy="2590800"/>
          </a:xfrm>
        </p:spPr>
        <p:txBody>
          <a:bodyPr rtlCol="0">
            <a:normAutofit fontScale="92500"/>
          </a:bodyPr>
          <a:lstStyle/>
          <a:p>
            <a:pPr algn="l" defTabSz="1147763" fontAlgn="auto">
              <a:spcBef>
                <a:spcPts val="0"/>
              </a:spcBef>
              <a:spcAft>
                <a:spcPts val="1200"/>
              </a:spcAft>
              <a:buFont typeface="Arial" pitchFamily="34" charset="0"/>
              <a:buNone/>
              <a:tabLst>
                <a:tab pos="2062163" algn="l"/>
              </a:tabLst>
              <a:defRPr/>
            </a:pPr>
            <a:r>
              <a:rPr lang="en-US" sz="3000" dirty="0" smtClean="0">
                <a:solidFill>
                  <a:schemeClr val="tx1"/>
                </a:solidFill>
                <a:latin typeface="Arial" pitchFamily="34" charset="0"/>
                <a:cs typeface="Arial" pitchFamily="34" charset="0"/>
              </a:rPr>
              <a:t>Tenderfoot	 5 hours of service 	blue star</a:t>
            </a:r>
            <a:endParaRPr lang="en-US" sz="3000" dirty="0">
              <a:solidFill>
                <a:schemeClr val="tx1"/>
              </a:solidFill>
              <a:latin typeface="Arial" pitchFamily="34" charset="0"/>
              <a:cs typeface="Arial" pitchFamily="34" charset="0"/>
            </a:endParaRPr>
          </a:p>
          <a:p>
            <a:pPr algn="l" defTabSz="1147763" fontAlgn="auto">
              <a:spcBef>
                <a:spcPts val="0"/>
              </a:spcBef>
              <a:spcAft>
                <a:spcPts val="1200"/>
              </a:spcAft>
              <a:buFont typeface="Arial" pitchFamily="34" charset="0"/>
              <a:buNone/>
              <a:tabLst>
                <a:tab pos="2062163" algn="l"/>
              </a:tabLst>
              <a:defRPr/>
            </a:pPr>
            <a:r>
              <a:rPr lang="en-US" sz="3000" dirty="0" smtClean="0">
                <a:solidFill>
                  <a:schemeClr val="tx1"/>
                </a:solidFill>
                <a:latin typeface="Arial" pitchFamily="34" charset="0"/>
                <a:cs typeface="Arial" pitchFamily="34" charset="0"/>
              </a:rPr>
              <a:t>Explorer	10 hours of service	red star</a:t>
            </a:r>
          </a:p>
          <a:p>
            <a:pPr algn="l" defTabSz="1147763" fontAlgn="auto">
              <a:spcBef>
                <a:spcPts val="0"/>
              </a:spcBef>
              <a:spcAft>
                <a:spcPts val="1200"/>
              </a:spcAft>
              <a:buFont typeface="Arial" pitchFamily="34" charset="0"/>
              <a:buNone/>
              <a:tabLst>
                <a:tab pos="2062163" algn="l"/>
              </a:tabLst>
              <a:defRPr/>
            </a:pPr>
            <a:r>
              <a:rPr lang="en-US" sz="3000" dirty="0" smtClean="0">
                <a:solidFill>
                  <a:schemeClr val="tx1"/>
                </a:solidFill>
                <a:latin typeface="Arial" pitchFamily="34" charset="0"/>
                <a:cs typeface="Arial" pitchFamily="34" charset="0"/>
              </a:rPr>
              <a:t>Pioneer	15 hours of service	white star</a:t>
            </a:r>
          </a:p>
          <a:p>
            <a:pPr algn="l" defTabSz="1147763" fontAlgn="auto">
              <a:spcBef>
                <a:spcPts val="0"/>
              </a:spcBef>
              <a:spcAft>
                <a:spcPts val="1200"/>
              </a:spcAft>
              <a:buFont typeface="Arial" pitchFamily="34" charset="0"/>
              <a:buNone/>
              <a:tabLst>
                <a:tab pos="2062163" algn="l"/>
              </a:tabLst>
              <a:defRPr/>
            </a:pPr>
            <a:r>
              <a:rPr lang="en-US" sz="3000" dirty="0" smtClean="0">
                <a:solidFill>
                  <a:schemeClr val="tx1"/>
                </a:solidFill>
                <a:latin typeface="Arial" pitchFamily="34" charset="0"/>
                <a:cs typeface="Arial" pitchFamily="34" charset="0"/>
              </a:rPr>
              <a:t>Patriot	20 hours of service	yellow star</a:t>
            </a:r>
          </a:p>
          <a:p>
            <a:pPr algn="l" defTabSz="1147763" fontAlgn="auto">
              <a:spcAft>
                <a:spcPts val="0"/>
              </a:spcAft>
              <a:buFont typeface="Arial" pitchFamily="34" charset="0"/>
              <a:buNone/>
              <a:defRPr/>
            </a:pPr>
            <a:endParaRPr lang="en-US" dirty="0" smtClean="0">
              <a:solidFill>
                <a:schemeClr val="tx1"/>
              </a:solidFill>
            </a:endParaRPr>
          </a:p>
        </p:txBody>
      </p:sp>
      <p:pic>
        <p:nvPicPr>
          <p:cNvPr id="26630" name="Picture 2"/>
          <p:cNvPicPr>
            <a:picLocks noChangeAspect="1" noChangeArrowheads="1"/>
          </p:cNvPicPr>
          <p:nvPr/>
        </p:nvPicPr>
        <p:blipFill>
          <a:blip r:embed="rId3"/>
          <a:srcRect/>
          <a:stretch>
            <a:fillRect/>
          </a:stretch>
        </p:blipFill>
        <p:spPr bwMode="auto">
          <a:xfrm>
            <a:off x="3352800" y="4343400"/>
            <a:ext cx="2438400"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ctrTitle"/>
          </p:nvPr>
        </p:nvSpPr>
        <p:spPr>
          <a:xfrm>
            <a:off x="0" y="0"/>
            <a:ext cx="9144000" cy="1470025"/>
          </a:xfrm>
        </p:spPr>
        <p:txBody>
          <a:bodyPr/>
          <a:lstStyle/>
          <a:p>
            <a:r>
              <a:rPr lang="en-US" dirty="0" smtClean="0">
                <a:latin typeface="Arial Black" pitchFamily="34" charset="0"/>
              </a:rPr>
              <a:t>Planning A Service Activity</a:t>
            </a:r>
          </a:p>
        </p:txBody>
      </p:sp>
      <p:sp>
        <p:nvSpPr>
          <p:cNvPr id="3" name="Subtitle 2"/>
          <p:cNvSpPr>
            <a:spLocks noGrp="1"/>
          </p:cNvSpPr>
          <p:nvPr>
            <p:ph type="subTitle" idx="1"/>
          </p:nvPr>
        </p:nvSpPr>
        <p:spPr>
          <a:xfrm>
            <a:off x="1447800" y="1600200"/>
            <a:ext cx="6248400" cy="5029200"/>
          </a:xfrm>
        </p:spPr>
        <p:txBody>
          <a:bodyPr rtlCol="0">
            <a:normAutofit fontScale="62500" lnSpcReduction="20000"/>
          </a:bodyPr>
          <a:lstStyle/>
          <a:p>
            <a:pPr algn="l" fontAlgn="auto">
              <a:lnSpc>
                <a:spcPct val="170000"/>
              </a:lnSpc>
              <a:spcBef>
                <a:spcPts val="0"/>
              </a:spcBef>
              <a:spcAft>
                <a:spcPts val="1200"/>
              </a:spcAft>
              <a:buFont typeface="Arial" pitchFamily="34" charset="0"/>
              <a:buNone/>
              <a:defRPr/>
            </a:pPr>
            <a:r>
              <a:rPr lang="en-US" sz="4100" b="1" u="sng" dirty="0" smtClean="0">
                <a:solidFill>
                  <a:schemeClr val="tx1"/>
                </a:solidFill>
                <a:latin typeface="Arial" pitchFamily="34" charset="0"/>
                <a:cs typeface="Arial" pitchFamily="34" charset="0"/>
              </a:rPr>
              <a:t>Consider:</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Community needs</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Troop Talents</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Matching Needs with Talents</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Community Contacts</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Creating A Plan</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Keeping Safety In Mind</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Public Relations</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Following Through with Commitment</a:t>
            </a:r>
          </a:p>
          <a:p>
            <a:pPr lvl="2" indent="-274320" algn="l" fontAlgn="auto">
              <a:lnSpc>
                <a:spcPct val="120000"/>
              </a:lnSpc>
              <a:spcBef>
                <a:spcPts val="0"/>
              </a:spcBef>
              <a:spcAft>
                <a:spcPts val="600"/>
              </a:spcAft>
              <a:buFont typeface="Arial" pitchFamily="34" charset="0"/>
              <a:buChar char="•"/>
              <a:defRPr/>
            </a:pPr>
            <a:r>
              <a:rPr lang="en-US" sz="3800" dirty="0" smtClean="0">
                <a:solidFill>
                  <a:schemeClr val="tx1"/>
                </a:solidFill>
                <a:latin typeface="Arial" pitchFamily="34" charset="0"/>
                <a:cs typeface="Arial" pitchFamily="34" charset="0"/>
              </a:rPr>
              <a:t>Keeping Accurate Records</a:t>
            </a:r>
          </a:p>
          <a:p>
            <a:pPr fontAlgn="auto">
              <a:spcAft>
                <a:spcPts val="0"/>
              </a:spcAft>
              <a:buFont typeface="Arial" pitchFamily="34" charset="0"/>
              <a:buChar char="•"/>
              <a:defRP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ctrTitle"/>
          </p:nvPr>
        </p:nvSpPr>
        <p:spPr>
          <a:xfrm>
            <a:off x="685800" y="228600"/>
            <a:ext cx="7772400" cy="1470025"/>
          </a:xfrm>
        </p:spPr>
        <p:txBody>
          <a:bodyPr/>
          <a:lstStyle/>
          <a:p>
            <a:r>
              <a:rPr lang="en-US" dirty="0" smtClean="0">
                <a:latin typeface="Arial Black" pitchFamily="34" charset="0"/>
              </a:rPr>
              <a:t>Citizenship</a:t>
            </a:r>
          </a:p>
        </p:txBody>
      </p:sp>
      <p:pic>
        <p:nvPicPr>
          <p:cNvPr id="28677" name="Picture 8" descr="memorial day parade 2004 group.JPG"/>
          <p:cNvPicPr>
            <a:picLocks noChangeAspect="1"/>
          </p:cNvPicPr>
          <p:nvPr/>
        </p:nvPicPr>
        <p:blipFill>
          <a:blip r:embed="rId3"/>
          <a:srcRect/>
          <a:stretch>
            <a:fillRect/>
          </a:stretch>
        </p:blipFill>
        <p:spPr bwMode="auto">
          <a:xfrm>
            <a:off x="2895600" y="4876800"/>
            <a:ext cx="33528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8" name="Picture 9" descr="IMG_2213.jpg"/>
          <p:cNvPicPr>
            <a:picLocks noChangeAspect="1"/>
          </p:cNvPicPr>
          <p:nvPr/>
        </p:nvPicPr>
        <p:blipFill>
          <a:blip r:embed="rId4"/>
          <a:srcRect/>
          <a:stretch>
            <a:fillRect/>
          </a:stretch>
        </p:blipFill>
        <p:spPr bwMode="auto">
          <a:xfrm>
            <a:off x="5105400" y="1905000"/>
            <a:ext cx="3009900" cy="2674938"/>
          </a:xfrm>
          <a:prstGeom prst="rect">
            <a:avLst/>
          </a:prstGeom>
          <a:noFill/>
          <a:ln w="9525">
            <a:noFill/>
            <a:miter lim="800000"/>
            <a:headEnd/>
            <a:tailEnd/>
          </a:ln>
        </p:spPr>
      </p:pic>
      <p:pic>
        <p:nvPicPr>
          <p:cNvPr id="8" name="Picture 3" descr="Y:\Patriotism\Veterans Day\SC7777  2008\SC7777vetparade.jpg"/>
          <p:cNvPicPr>
            <a:picLocks noChangeAspect="1" noChangeArrowheads="1"/>
          </p:cNvPicPr>
          <p:nvPr/>
        </p:nvPicPr>
        <p:blipFill>
          <a:blip r:embed="rId5"/>
          <a:srcRect/>
          <a:stretch>
            <a:fillRect/>
          </a:stretch>
        </p:blipFill>
        <p:spPr bwMode="auto">
          <a:xfrm>
            <a:off x="457200" y="1981200"/>
            <a:ext cx="4191000" cy="262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ctrTitle"/>
          </p:nvPr>
        </p:nvSpPr>
        <p:spPr>
          <a:xfrm>
            <a:off x="685800" y="228600"/>
            <a:ext cx="7772400" cy="1470025"/>
          </a:xfrm>
        </p:spPr>
        <p:txBody>
          <a:bodyPr/>
          <a:lstStyle/>
          <a:p>
            <a:r>
              <a:rPr lang="en-US" dirty="0" smtClean="0">
                <a:latin typeface="Arial Black" pitchFamily="34" charset="0"/>
              </a:rPr>
              <a:t>Spiritual Development</a:t>
            </a:r>
          </a:p>
        </p:txBody>
      </p:sp>
      <p:pic>
        <p:nvPicPr>
          <p:cNvPr id="6" name="Picture 8" descr="Patriotpray.jpg"/>
          <p:cNvPicPr>
            <a:picLocks noChangeAspect="1"/>
          </p:cNvPicPr>
          <p:nvPr/>
        </p:nvPicPr>
        <p:blipFill>
          <a:blip r:embed="rId3" cstate="print"/>
          <a:srcRect/>
          <a:stretch>
            <a:fillRect/>
          </a:stretch>
        </p:blipFill>
        <p:spPr bwMode="auto">
          <a:xfrm>
            <a:off x="3048000" y="2743200"/>
            <a:ext cx="3079750" cy="317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ctrTitle"/>
          </p:nvPr>
        </p:nvSpPr>
        <p:spPr>
          <a:xfrm>
            <a:off x="304800" y="0"/>
            <a:ext cx="8610600" cy="1470025"/>
          </a:xfrm>
        </p:spPr>
        <p:txBody>
          <a:bodyPr/>
          <a:lstStyle/>
          <a:p>
            <a:r>
              <a:rPr lang="en-US" dirty="0" smtClean="0">
                <a:latin typeface="Arial Black" pitchFamily="34" charset="0"/>
              </a:rPr>
              <a:t>Religious Medals Programs</a:t>
            </a:r>
          </a:p>
        </p:txBody>
      </p:sp>
      <p:sp>
        <p:nvSpPr>
          <p:cNvPr id="30725" name="TextBox 9"/>
          <p:cNvSpPr txBox="1">
            <a:spLocks noChangeArrowheads="1"/>
          </p:cNvSpPr>
          <p:nvPr/>
        </p:nvSpPr>
        <p:spPr bwMode="auto">
          <a:xfrm>
            <a:off x="3048000" y="4800600"/>
            <a:ext cx="2971800" cy="707886"/>
          </a:xfrm>
          <a:prstGeom prst="rect">
            <a:avLst/>
          </a:prstGeom>
          <a:noFill/>
          <a:ln w="9525">
            <a:noFill/>
            <a:miter lim="800000"/>
            <a:headEnd/>
            <a:tailEnd/>
          </a:ln>
        </p:spPr>
        <p:txBody>
          <a:bodyPr wrap="square">
            <a:spAutoFit/>
          </a:bodyPr>
          <a:lstStyle/>
          <a:p>
            <a:pPr algn="ctr"/>
            <a:r>
              <a:rPr lang="en-US" sz="2000" dirty="0">
                <a:latin typeface="Arial" pitchFamily="34" charset="0"/>
                <a:cs typeface="Arial" pitchFamily="34" charset="0"/>
              </a:rPr>
              <a:t>National </a:t>
            </a:r>
            <a:r>
              <a:rPr lang="en-US" sz="2000" dirty="0" smtClean="0">
                <a:latin typeface="Arial" pitchFamily="34" charset="0"/>
                <a:cs typeface="Arial" pitchFamily="34" charset="0"/>
              </a:rPr>
              <a:t>Federation for </a:t>
            </a:r>
            <a:endParaRPr lang="en-US" sz="2000" dirty="0">
              <a:latin typeface="Arial" pitchFamily="34" charset="0"/>
              <a:cs typeface="Arial" pitchFamily="34" charset="0"/>
            </a:endParaRPr>
          </a:p>
          <a:p>
            <a:pPr algn="ctr"/>
            <a:r>
              <a:rPr lang="en-US" sz="2000" dirty="0">
                <a:latin typeface="Arial" pitchFamily="34" charset="0"/>
                <a:cs typeface="Arial" pitchFamily="34" charset="0"/>
              </a:rPr>
              <a:t>Catholic Youth Ministry</a:t>
            </a:r>
          </a:p>
        </p:txBody>
      </p:sp>
      <p:pic>
        <p:nvPicPr>
          <p:cNvPr id="30726" name="Picture 2"/>
          <p:cNvPicPr>
            <a:picLocks noChangeAspect="1" noChangeArrowheads="1"/>
          </p:cNvPicPr>
          <p:nvPr/>
        </p:nvPicPr>
        <p:blipFill>
          <a:blip r:embed="rId3"/>
          <a:srcRect/>
          <a:stretch>
            <a:fillRect/>
          </a:stretch>
        </p:blipFill>
        <p:spPr bwMode="auto">
          <a:xfrm>
            <a:off x="381000" y="1905000"/>
            <a:ext cx="2743200" cy="3657600"/>
          </a:xfrm>
          <a:prstGeom prst="rect">
            <a:avLst/>
          </a:prstGeom>
          <a:noFill/>
          <a:ln w="9525">
            <a:noFill/>
            <a:miter lim="800000"/>
            <a:headEnd/>
            <a:tailEnd/>
          </a:ln>
        </p:spPr>
      </p:pic>
      <p:pic>
        <p:nvPicPr>
          <p:cNvPr id="30727" name="Picture 3"/>
          <p:cNvPicPr>
            <a:picLocks noChangeAspect="1" noChangeArrowheads="1"/>
          </p:cNvPicPr>
          <p:nvPr/>
        </p:nvPicPr>
        <p:blipFill>
          <a:blip r:embed="rId4"/>
          <a:srcRect/>
          <a:stretch>
            <a:fillRect/>
          </a:stretch>
        </p:blipFill>
        <p:spPr bwMode="auto">
          <a:xfrm>
            <a:off x="3383756" y="2362200"/>
            <a:ext cx="2300288" cy="2171700"/>
          </a:xfrm>
          <a:prstGeom prst="rect">
            <a:avLst/>
          </a:prstGeom>
          <a:noFill/>
          <a:ln w="9525">
            <a:noFill/>
            <a:miter lim="800000"/>
            <a:headEnd/>
            <a:tailEnd/>
          </a:ln>
        </p:spPr>
      </p:pic>
      <p:pic>
        <p:nvPicPr>
          <p:cNvPr id="30729" name="Picture 8" descr="awards.jpg"/>
          <p:cNvPicPr>
            <a:picLocks noChangeAspect="1"/>
          </p:cNvPicPr>
          <p:nvPr/>
        </p:nvPicPr>
        <p:blipFill>
          <a:blip r:embed="rId5"/>
          <a:srcRect/>
          <a:stretch>
            <a:fillRect/>
          </a:stretch>
        </p:blipFill>
        <p:spPr bwMode="auto">
          <a:xfrm>
            <a:off x="6172200" y="2514600"/>
            <a:ext cx="2457450" cy="1474788"/>
          </a:xfrm>
          <a:prstGeom prst="rect">
            <a:avLst/>
          </a:prstGeom>
          <a:noFill/>
          <a:ln w="9525">
            <a:noFill/>
            <a:miter lim="800000"/>
            <a:headEnd/>
            <a:tailEnd/>
          </a:ln>
        </p:spPr>
      </p:pic>
      <p:sp>
        <p:nvSpPr>
          <p:cNvPr id="30730" name="TextBox 11"/>
          <p:cNvSpPr txBox="1">
            <a:spLocks noChangeArrowheads="1"/>
          </p:cNvSpPr>
          <p:nvPr/>
        </p:nvSpPr>
        <p:spPr bwMode="auto">
          <a:xfrm>
            <a:off x="6705600" y="5029200"/>
            <a:ext cx="1600200" cy="523220"/>
          </a:xfrm>
          <a:prstGeom prst="rect">
            <a:avLst/>
          </a:prstGeom>
          <a:noFill/>
          <a:ln w="9525">
            <a:noFill/>
            <a:miter lim="800000"/>
            <a:headEnd/>
            <a:tailEnd/>
          </a:ln>
        </p:spPr>
        <p:txBody>
          <a:bodyPr wrap="square">
            <a:spAutoFit/>
          </a:bodyPr>
          <a:lstStyle/>
          <a:p>
            <a:pPr algn="ctr"/>
            <a:r>
              <a:rPr lang="en-US" sz="2800" b="1" dirty="0">
                <a:latin typeface="Arial" pitchFamily="34" charset="0"/>
                <a:cs typeface="Arial" pitchFamily="34" charset="0"/>
              </a:rPr>
              <a:t>MCCS</a:t>
            </a:r>
          </a:p>
        </p:txBody>
      </p:sp>
      <p:pic>
        <p:nvPicPr>
          <p:cNvPr id="30731" name="Picture 2"/>
          <p:cNvPicPr>
            <a:picLocks noChangeAspect="1" noChangeArrowheads="1"/>
          </p:cNvPicPr>
          <p:nvPr/>
        </p:nvPicPr>
        <p:blipFill>
          <a:blip r:embed="rId3"/>
          <a:srcRect r="23611" b="8333"/>
          <a:stretch>
            <a:fillRect/>
          </a:stretch>
        </p:blipFill>
        <p:spPr bwMode="auto">
          <a:xfrm>
            <a:off x="800100" y="1752600"/>
            <a:ext cx="2095500" cy="3352800"/>
          </a:xfrm>
          <a:prstGeom prst="rect">
            <a:avLst/>
          </a:prstGeom>
          <a:noFill/>
          <a:ln w="9525">
            <a:noFill/>
            <a:miter lim="800000"/>
            <a:headEnd/>
            <a:tailEnd/>
          </a:ln>
        </p:spPr>
      </p:pic>
      <p:sp>
        <p:nvSpPr>
          <p:cNvPr id="12" name="TextBox 9"/>
          <p:cNvSpPr txBox="1">
            <a:spLocks noChangeArrowheads="1"/>
          </p:cNvSpPr>
          <p:nvPr/>
        </p:nvSpPr>
        <p:spPr bwMode="auto">
          <a:xfrm>
            <a:off x="666750" y="5105400"/>
            <a:ext cx="2362200" cy="523220"/>
          </a:xfrm>
          <a:prstGeom prst="rect">
            <a:avLst/>
          </a:prstGeom>
          <a:noFill/>
          <a:ln w="9525">
            <a:noFill/>
            <a:miter lim="800000"/>
            <a:headEnd/>
            <a:tailEnd/>
          </a:ln>
        </p:spPr>
        <p:txBody>
          <a:bodyPr wrap="square">
            <a:spAutoFit/>
          </a:bodyPr>
          <a:lstStyle/>
          <a:p>
            <a:pPr algn="ctr"/>
            <a:r>
              <a:rPr lang="en-US" sz="2800" dirty="0" smtClean="0">
                <a:latin typeface="Arial Black" pitchFamily="34" charset="0"/>
              </a:rPr>
              <a:t>P.R.A.Y.</a:t>
            </a:r>
            <a:endParaRPr lang="en-US" sz="2800" dirty="0">
              <a:latin typeface="Arial Black"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ctrTitle"/>
          </p:nvPr>
        </p:nvSpPr>
        <p:spPr>
          <a:xfrm>
            <a:off x="685800" y="228600"/>
            <a:ext cx="7772400" cy="1470025"/>
          </a:xfrm>
        </p:spPr>
        <p:txBody>
          <a:bodyPr/>
          <a:lstStyle/>
          <a:p>
            <a:r>
              <a:rPr lang="en-US" dirty="0" smtClean="0">
                <a:latin typeface="Arial Black" pitchFamily="34" charset="0"/>
              </a:rPr>
              <a:t>Group Activity</a:t>
            </a:r>
          </a:p>
        </p:txBody>
      </p:sp>
      <p:pic>
        <p:nvPicPr>
          <p:cNvPr id="11" name="Picture 10" descr="HIBreakouts.jpg"/>
          <p:cNvPicPr>
            <a:picLocks noChangeAspect="1"/>
          </p:cNvPicPr>
          <p:nvPr/>
        </p:nvPicPr>
        <p:blipFill>
          <a:blip r:embed="rId3"/>
          <a:stretch>
            <a:fillRect/>
          </a:stretch>
        </p:blipFill>
        <p:spPr>
          <a:xfrm>
            <a:off x="2400300" y="1600200"/>
            <a:ext cx="4343400" cy="4343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ctrTitle"/>
          </p:nvPr>
        </p:nvSpPr>
        <p:spPr>
          <a:xfrm>
            <a:off x="685800" y="0"/>
            <a:ext cx="7772400" cy="1470025"/>
          </a:xfrm>
        </p:spPr>
        <p:txBody>
          <a:bodyPr/>
          <a:lstStyle/>
          <a:p>
            <a:r>
              <a:rPr lang="en-US" dirty="0" smtClean="0">
                <a:latin typeface="Arial Black" pitchFamily="34" charset="0"/>
              </a:rPr>
              <a:t>Training Objectives</a:t>
            </a:r>
          </a:p>
        </p:txBody>
      </p:sp>
      <p:sp>
        <p:nvSpPr>
          <p:cNvPr id="5125" name="TextBox 5"/>
          <p:cNvSpPr txBox="1">
            <a:spLocks noChangeArrowheads="1"/>
          </p:cNvSpPr>
          <p:nvPr/>
        </p:nvSpPr>
        <p:spPr bwMode="auto">
          <a:xfrm>
            <a:off x="304800" y="1676400"/>
            <a:ext cx="8534400" cy="3123932"/>
          </a:xfrm>
          <a:prstGeom prst="rect">
            <a:avLst/>
          </a:prstGeom>
          <a:noFill/>
          <a:ln w="9525">
            <a:noFill/>
            <a:miter lim="800000"/>
            <a:headEnd/>
            <a:tailEnd/>
          </a:ln>
        </p:spPr>
        <p:txBody>
          <a:bodyPr wrap="square">
            <a:spAutoFit/>
          </a:bodyPr>
          <a:lstStyle/>
          <a:p>
            <a:pPr marL="274320" indent="-274320">
              <a:spcAft>
                <a:spcPts val="600"/>
              </a:spcAft>
            </a:pPr>
            <a:r>
              <a:rPr lang="en-US" sz="2800" b="1" u="sng" dirty="0">
                <a:latin typeface="Arial" pitchFamily="34" charset="0"/>
                <a:cs typeface="Arial" pitchFamily="34" charset="0"/>
              </a:rPr>
              <a:t>Training helps Leaders:</a:t>
            </a:r>
          </a:p>
          <a:p>
            <a:pPr marL="731520" lvl="1" indent="-274320">
              <a:spcAft>
                <a:spcPts val="600"/>
              </a:spcAft>
              <a:buFont typeface="Arial" charset="0"/>
              <a:buChar char="•"/>
            </a:pPr>
            <a:r>
              <a:rPr lang="en-US" sz="2400" dirty="0">
                <a:latin typeface="Arial" pitchFamily="34" charset="0"/>
                <a:cs typeface="Arial" pitchFamily="34" charset="0"/>
              </a:rPr>
              <a:t>Gain knowledge about the AHG Program</a:t>
            </a:r>
          </a:p>
          <a:p>
            <a:pPr marL="731520" lvl="1" indent="-274320">
              <a:spcAft>
                <a:spcPts val="600"/>
              </a:spcAft>
              <a:buFont typeface="Arial" charset="0"/>
              <a:buChar char="•"/>
            </a:pPr>
            <a:r>
              <a:rPr lang="en-US" sz="2400" dirty="0">
                <a:latin typeface="Arial" pitchFamily="34" charset="0"/>
                <a:cs typeface="Arial" pitchFamily="34" charset="0"/>
              </a:rPr>
              <a:t>Develop positive attitudes </a:t>
            </a:r>
          </a:p>
          <a:p>
            <a:pPr marL="731520" lvl="1" indent="-274320">
              <a:spcAft>
                <a:spcPts val="600"/>
              </a:spcAft>
              <a:buFont typeface="Arial" charset="0"/>
              <a:buChar char="•"/>
            </a:pPr>
            <a:r>
              <a:rPr lang="en-US" sz="2400" dirty="0">
                <a:latin typeface="Arial" pitchFamily="34" charset="0"/>
                <a:cs typeface="Arial" pitchFamily="34" charset="0"/>
              </a:rPr>
              <a:t>Learn the skills they need in order to be </a:t>
            </a:r>
            <a:r>
              <a:rPr lang="en-US" sz="2400" dirty="0" smtClean="0">
                <a:latin typeface="Arial" pitchFamily="34" charset="0"/>
                <a:cs typeface="Arial" pitchFamily="34" charset="0"/>
              </a:rPr>
              <a:t>successful</a:t>
            </a:r>
            <a:endParaRPr lang="en-US" sz="2400" dirty="0">
              <a:latin typeface="Arial" pitchFamily="34" charset="0"/>
              <a:cs typeface="Arial" pitchFamily="34" charset="0"/>
            </a:endParaRPr>
          </a:p>
          <a:p>
            <a:pPr marL="731520" lvl="1" indent="-274320">
              <a:spcAft>
                <a:spcPts val="600"/>
              </a:spcAft>
              <a:buFont typeface="Arial" charset="0"/>
              <a:buChar char="•"/>
            </a:pPr>
            <a:r>
              <a:rPr lang="en-US" sz="2400" dirty="0">
                <a:latin typeface="Arial" pitchFamily="34" charset="0"/>
                <a:cs typeface="Arial" pitchFamily="34" charset="0"/>
              </a:rPr>
              <a:t>Utilize resources available to them to provide a quality worthwhile </a:t>
            </a:r>
            <a:r>
              <a:rPr lang="en-US" sz="2400" dirty="0" smtClean="0">
                <a:latin typeface="Arial" pitchFamily="34" charset="0"/>
                <a:cs typeface="Arial" pitchFamily="34" charset="0"/>
              </a:rPr>
              <a:t>program</a:t>
            </a:r>
            <a:endParaRPr lang="en-US" sz="2400" dirty="0">
              <a:latin typeface="Arial" pitchFamily="34" charset="0"/>
              <a:cs typeface="Arial" pitchFamily="34" charset="0"/>
            </a:endParaRPr>
          </a:p>
          <a:p>
            <a:pPr marL="731520" lvl="1" indent="-274320">
              <a:spcAft>
                <a:spcPts val="600"/>
              </a:spcAft>
              <a:buFont typeface="Arial" charset="0"/>
              <a:buChar char="•"/>
            </a:pPr>
            <a:r>
              <a:rPr lang="en-US" sz="2400" dirty="0">
                <a:latin typeface="Arial" pitchFamily="34" charset="0"/>
                <a:cs typeface="Arial" pitchFamily="34" charset="0"/>
              </a:rPr>
              <a:t>Gain confidence to carry out their </a:t>
            </a:r>
            <a:r>
              <a:rPr lang="en-US" sz="2400" dirty="0" smtClean="0">
                <a:latin typeface="Arial" pitchFamily="34" charset="0"/>
                <a:cs typeface="Arial" pitchFamily="34" charset="0"/>
              </a:rPr>
              <a:t>responsibilities</a:t>
            </a:r>
            <a:endParaRPr lang="en-US" dirty="0">
              <a:latin typeface="Calibri" pitchFamily="34" charset="0"/>
            </a:endParaRPr>
          </a:p>
        </p:txBody>
      </p:sp>
      <p:sp>
        <p:nvSpPr>
          <p:cNvPr id="5126" name="TextBox 8"/>
          <p:cNvSpPr txBox="1">
            <a:spLocks noChangeArrowheads="1"/>
          </p:cNvSpPr>
          <p:nvPr/>
        </p:nvSpPr>
        <p:spPr bwMode="auto">
          <a:xfrm>
            <a:off x="1981200" y="4857452"/>
            <a:ext cx="6324600" cy="1631216"/>
          </a:xfrm>
          <a:prstGeom prst="rect">
            <a:avLst/>
          </a:prstGeom>
          <a:noFill/>
          <a:ln w="9525">
            <a:noFill/>
            <a:miter lim="800000"/>
            <a:headEnd/>
            <a:tailEnd/>
          </a:ln>
        </p:spPr>
        <p:txBody>
          <a:bodyPr wrap="square">
            <a:spAutoFit/>
          </a:bodyPr>
          <a:lstStyle/>
          <a:p>
            <a:r>
              <a:rPr lang="en-US" sz="2800" b="1" u="sng" dirty="0">
                <a:latin typeface="Arial" pitchFamily="34" charset="0"/>
                <a:cs typeface="Arial" pitchFamily="34" charset="0"/>
              </a:rPr>
              <a:t>The end result?</a:t>
            </a:r>
          </a:p>
          <a:p>
            <a:pPr lvl="1"/>
            <a:r>
              <a:rPr lang="en-US" sz="2400" dirty="0" smtClean="0">
                <a:latin typeface="Arial" pitchFamily="34" charset="0"/>
                <a:cs typeface="Arial" pitchFamily="34" charset="0"/>
              </a:rPr>
              <a:t>Girls will receive </a:t>
            </a:r>
            <a:r>
              <a:rPr lang="en-US" sz="2400" dirty="0">
                <a:latin typeface="Arial" pitchFamily="34" charset="0"/>
                <a:cs typeface="Arial" pitchFamily="34" charset="0"/>
              </a:rPr>
              <a:t>a program designed to achieve AHG’s mission and vision for tomorrow.</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ctrTitle"/>
          </p:nvPr>
        </p:nvSpPr>
        <p:spPr>
          <a:xfrm>
            <a:off x="685800" y="0"/>
            <a:ext cx="7772400" cy="1470025"/>
          </a:xfrm>
        </p:spPr>
        <p:txBody>
          <a:bodyPr/>
          <a:lstStyle/>
          <a:p>
            <a:r>
              <a:rPr lang="en-US" dirty="0" smtClean="0">
                <a:latin typeface="Arial Black" pitchFamily="34" charset="0"/>
              </a:rPr>
              <a:t>Learning Styles</a:t>
            </a:r>
          </a:p>
        </p:txBody>
      </p:sp>
      <p:pic>
        <p:nvPicPr>
          <p:cNvPr id="8" name="Picture 7" descr="IMG_2088.JPG"/>
          <p:cNvPicPr>
            <a:picLocks noChangeAspect="1"/>
          </p:cNvPicPr>
          <p:nvPr/>
        </p:nvPicPr>
        <p:blipFill>
          <a:blip r:embed="rId3" cstate="print"/>
          <a:stretch>
            <a:fillRect/>
          </a:stretch>
        </p:blipFill>
        <p:spPr>
          <a:xfrm>
            <a:off x="304800" y="1371600"/>
            <a:ext cx="4114800" cy="5486400"/>
          </a:xfrm>
          <a:prstGeom prst="ellipse">
            <a:avLst/>
          </a:prstGeom>
          <a:ln>
            <a:noFill/>
          </a:ln>
          <a:effectLst>
            <a:softEdge rad="112500"/>
          </a:effectLst>
        </p:spPr>
      </p:pic>
      <p:pic>
        <p:nvPicPr>
          <p:cNvPr id="11" name="Picture 10" descr="AHG Challenge Camp 07 Camping 7.JPG"/>
          <p:cNvPicPr>
            <a:picLocks noChangeAspect="1"/>
          </p:cNvPicPr>
          <p:nvPr/>
        </p:nvPicPr>
        <p:blipFill>
          <a:blip r:embed="rId4" cstate="print"/>
          <a:srcRect/>
          <a:stretch>
            <a:fillRect/>
          </a:stretch>
        </p:blipFill>
        <p:spPr>
          <a:xfrm>
            <a:off x="4419600" y="1905000"/>
            <a:ext cx="3847605" cy="41148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ctrTitle"/>
          </p:nvPr>
        </p:nvSpPr>
        <p:spPr>
          <a:xfrm>
            <a:off x="685800" y="0"/>
            <a:ext cx="7772400" cy="1470025"/>
          </a:xfrm>
        </p:spPr>
        <p:txBody>
          <a:bodyPr/>
          <a:lstStyle/>
          <a:p>
            <a:r>
              <a:rPr lang="en-US" dirty="0" smtClean="0">
                <a:latin typeface="Arial Black" pitchFamily="34" charset="0"/>
              </a:rPr>
              <a:t>Working with Girls of varying abilities</a:t>
            </a:r>
          </a:p>
        </p:txBody>
      </p:sp>
      <p:pic>
        <p:nvPicPr>
          <p:cNvPr id="33798" name="Picture 2"/>
          <p:cNvPicPr>
            <a:picLocks noChangeAspect="1" noChangeArrowheads="1"/>
          </p:cNvPicPr>
          <p:nvPr/>
        </p:nvPicPr>
        <p:blipFill>
          <a:blip r:embed="rId3"/>
          <a:srcRect/>
          <a:stretch>
            <a:fillRect/>
          </a:stretch>
        </p:blipFill>
        <p:spPr bwMode="auto">
          <a:xfrm>
            <a:off x="6172200" y="2209800"/>
            <a:ext cx="1698625" cy="1771650"/>
          </a:xfrm>
          <a:prstGeom prst="rect">
            <a:avLst/>
          </a:prstGeom>
          <a:noFill/>
          <a:ln w="9525">
            <a:noFill/>
            <a:miter lim="800000"/>
            <a:headEnd/>
            <a:tailEnd/>
          </a:ln>
        </p:spPr>
      </p:pic>
      <p:pic>
        <p:nvPicPr>
          <p:cNvPr id="9" name="Picture 8" descr="AHG Challenge Camp 07 Ropes 44.jpg"/>
          <p:cNvPicPr>
            <a:picLocks noChangeAspect="1"/>
          </p:cNvPicPr>
          <p:nvPr/>
        </p:nvPicPr>
        <p:blipFill>
          <a:blip r:embed="rId4" cstate="print"/>
          <a:srcRect/>
          <a:stretch>
            <a:fillRect/>
          </a:stretch>
        </p:blipFill>
        <p:spPr>
          <a:xfrm>
            <a:off x="914400" y="1828800"/>
            <a:ext cx="3352800" cy="5029200"/>
          </a:xfrm>
          <a:prstGeom prst="rect">
            <a:avLst/>
          </a:prstGeom>
        </p:spPr>
      </p:pic>
      <p:pic>
        <p:nvPicPr>
          <p:cNvPr id="10" name="Picture 9" descr="AHG Challenge Camp 07 Swimming 6.jpg"/>
          <p:cNvPicPr>
            <a:picLocks noChangeAspect="1"/>
          </p:cNvPicPr>
          <p:nvPr/>
        </p:nvPicPr>
        <p:blipFill>
          <a:blip r:embed="rId5" cstate="print"/>
          <a:srcRect/>
          <a:stretch>
            <a:fillRect/>
          </a:stretch>
        </p:blipFill>
        <p:spPr>
          <a:xfrm>
            <a:off x="4876800" y="4317274"/>
            <a:ext cx="2694709" cy="254072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ctrTitle"/>
          </p:nvPr>
        </p:nvSpPr>
        <p:spPr>
          <a:xfrm>
            <a:off x="761206" y="0"/>
            <a:ext cx="7772400" cy="1470025"/>
          </a:xfrm>
        </p:spPr>
        <p:txBody>
          <a:bodyPr/>
          <a:lstStyle/>
          <a:p>
            <a:r>
              <a:rPr lang="en-US" dirty="0" smtClean="0">
                <a:latin typeface="Arial Black" pitchFamily="34" charset="0"/>
              </a:rPr>
              <a:t>Managing Behavior</a:t>
            </a:r>
          </a:p>
        </p:txBody>
      </p:sp>
      <p:sp>
        <p:nvSpPr>
          <p:cNvPr id="34820" name="Subtitle 2"/>
          <p:cNvSpPr>
            <a:spLocks noGrp="1"/>
          </p:cNvSpPr>
          <p:nvPr>
            <p:ph type="subTitle" idx="1"/>
          </p:nvPr>
        </p:nvSpPr>
        <p:spPr>
          <a:xfrm>
            <a:off x="1524000" y="1600200"/>
            <a:ext cx="6172200" cy="4343400"/>
          </a:xfrm>
        </p:spPr>
        <p:txBody>
          <a:bodyPr/>
          <a:lstStyle/>
          <a:p>
            <a:pPr marL="274320" indent="-274320" algn="l">
              <a:spcBef>
                <a:spcPts val="0"/>
              </a:spcBef>
              <a:spcAft>
                <a:spcPts val="1200"/>
              </a:spcAft>
              <a:buFont typeface="Arial" charset="0"/>
              <a:buChar char="•"/>
            </a:pPr>
            <a:r>
              <a:rPr lang="en-US" dirty="0" smtClean="0">
                <a:solidFill>
                  <a:schemeClr val="tx1"/>
                </a:solidFill>
              </a:rPr>
              <a:t>Set The Tone</a:t>
            </a:r>
          </a:p>
          <a:p>
            <a:pPr marL="274320" indent="-274320" algn="l">
              <a:spcBef>
                <a:spcPts val="0"/>
              </a:spcBef>
              <a:spcAft>
                <a:spcPts val="1200"/>
              </a:spcAft>
              <a:buFont typeface="Arial" charset="0"/>
              <a:buChar char="•"/>
            </a:pPr>
            <a:r>
              <a:rPr lang="en-US" dirty="0" smtClean="0">
                <a:solidFill>
                  <a:schemeClr val="tx1"/>
                </a:solidFill>
              </a:rPr>
              <a:t>Honor The Girls</a:t>
            </a:r>
          </a:p>
          <a:p>
            <a:pPr marL="274320" indent="-274320" algn="l">
              <a:spcBef>
                <a:spcPts val="0"/>
              </a:spcBef>
              <a:spcAft>
                <a:spcPts val="1200"/>
              </a:spcAft>
              <a:buFont typeface="Arial" charset="0"/>
              <a:buChar char="•"/>
            </a:pPr>
            <a:r>
              <a:rPr lang="en-US" dirty="0" smtClean="0">
                <a:solidFill>
                  <a:schemeClr val="tx1"/>
                </a:solidFill>
              </a:rPr>
              <a:t>Treat with Respect</a:t>
            </a:r>
          </a:p>
          <a:p>
            <a:pPr marL="274320" indent="-274320" algn="l">
              <a:spcBef>
                <a:spcPts val="0"/>
              </a:spcBef>
              <a:spcAft>
                <a:spcPts val="1200"/>
              </a:spcAft>
              <a:buFont typeface="Arial" charset="0"/>
              <a:buChar char="•"/>
            </a:pPr>
            <a:r>
              <a:rPr lang="en-US" dirty="0" smtClean="0">
                <a:solidFill>
                  <a:schemeClr val="tx1"/>
                </a:solidFill>
              </a:rPr>
              <a:t>Encourage, Encourage, Encourage</a:t>
            </a:r>
          </a:p>
          <a:p>
            <a:pPr marL="274320" indent="-274320" algn="l">
              <a:spcBef>
                <a:spcPts val="0"/>
              </a:spcBef>
              <a:spcAft>
                <a:spcPts val="1200"/>
              </a:spcAft>
              <a:buFont typeface="Arial" charset="0"/>
              <a:buChar char="•"/>
            </a:pPr>
            <a:r>
              <a:rPr lang="en-US" dirty="0" smtClean="0">
                <a:solidFill>
                  <a:schemeClr val="tx1"/>
                </a:solidFill>
              </a:rPr>
              <a:t>Be Sensitive</a:t>
            </a:r>
          </a:p>
          <a:p>
            <a:pPr marL="274320" indent="-274320" algn="l">
              <a:spcBef>
                <a:spcPts val="0"/>
              </a:spcBef>
              <a:spcAft>
                <a:spcPts val="1200"/>
              </a:spcAft>
              <a:buFont typeface="Arial" charset="0"/>
              <a:buChar char="•"/>
            </a:pPr>
            <a:r>
              <a:rPr lang="en-US" dirty="0" smtClean="0">
                <a:solidFill>
                  <a:schemeClr val="tx1"/>
                </a:solidFill>
              </a:rPr>
              <a:t>Be a positive role model</a:t>
            </a:r>
          </a:p>
          <a:p>
            <a:pPr marL="274320" indent="-274320" algn="l">
              <a:spcBef>
                <a:spcPts val="0"/>
              </a:spcBef>
              <a:spcAft>
                <a:spcPts val="1200"/>
              </a:spcAft>
              <a:buFont typeface="Arial" charset="0"/>
              <a:buChar char="•"/>
            </a:pPr>
            <a:r>
              <a:rPr lang="en-US" dirty="0" smtClean="0">
                <a:solidFill>
                  <a:schemeClr val="tx1"/>
                </a:solidFill>
              </a:rPr>
              <a:t>Have a blast!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ctrTitle"/>
          </p:nvPr>
        </p:nvSpPr>
        <p:spPr>
          <a:xfrm>
            <a:off x="609600" y="0"/>
            <a:ext cx="7924800" cy="1470025"/>
          </a:xfrm>
        </p:spPr>
        <p:txBody>
          <a:bodyPr/>
          <a:lstStyle/>
          <a:p>
            <a:r>
              <a:rPr lang="en-US" b="1" smtClean="0">
                <a:latin typeface="Arial Black" pitchFamily="34" charset="0"/>
              </a:rPr>
              <a:t>Forms of Troop Government</a:t>
            </a:r>
          </a:p>
        </p:txBody>
      </p:sp>
      <p:sp>
        <p:nvSpPr>
          <p:cNvPr id="16388" name="Subtitle 2"/>
          <p:cNvSpPr>
            <a:spLocks noGrp="1"/>
          </p:cNvSpPr>
          <p:nvPr>
            <p:ph type="subTitle" idx="1"/>
          </p:nvPr>
        </p:nvSpPr>
        <p:spPr>
          <a:xfrm>
            <a:off x="762000" y="4267200"/>
            <a:ext cx="7448550" cy="1371600"/>
          </a:xfrm>
        </p:spPr>
        <p:txBody>
          <a:bodyPr/>
          <a:lstStyle/>
          <a:p>
            <a:pPr algn="l"/>
            <a:r>
              <a:rPr lang="en-US" sz="2400" smtClean="0">
                <a:solidFill>
                  <a:schemeClr val="tx1"/>
                </a:solidFill>
                <a:latin typeface="Arial" charset="0"/>
                <a:cs typeface="Arial" charset="0"/>
              </a:rPr>
              <a:t>Pathfinders	    Explorer	      Explorer	          PI/PA</a:t>
            </a:r>
          </a:p>
          <a:p>
            <a:pPr algn="l"/>
            <a:r>
              <a:rPr lang="en-US" sz="2400" smtClean="0">
                <a:solidFill>
                  <a:schemeClr val="tx1"/>
                </a:solidFill>
                <a:latin typeface="Arial" charset="0"/>
                <a:cs typeface="Arial" charset="0"/>
              </a:rPr>
              <a:t>Tenderfoot	    PI/PA	      PI/PA</a:t>
            </a:r>
          </a:p>
          <a:p>
            <a:pPr algn="l"/>
            <a:r>
              <a:rPr lang="en-US" sz="2400" smtClean="0">
                <a:solidFill>
                  <a:schemeClr val="tx1"/>
                </a:solidFill>
                <a:latin typeface="Arial" charset="0"/>
                <a:cs typeface="Arial" charset="0"/>
              </a:rPr>
              <a:t>Explorer</a:t>
            </a:r>
          </a:p>
        </p:txBody>
      </p:sp>
      <p:graphicFrame>
        <p:nvGraphicFramePr>
          <p:cNvPr id="6" name="Diagram 5"/>
          <p:cNvGraphicFramePr/>
          <p:nvPr/>
        </p:nvGraphicFramePr>
        <p:xfrm>
          <a:off x="838200" y="1981200"/>
          <a:ext cx="7467600" cy="220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ctrTitle"/>
          </p:nvPr>
        </p:nvSpPr>
        <p:spPr>
          <a:xfrm>
            <a:off x="685800" y="228600"/>
            <a:ext cx="7772400" cy="1470025"/>
          </a:xfrm>
        </p:spPr>
        <p:txBody>
          <a:bodyPr/>
          <a:lstStyle/>
          <a:p>
            <a:r>
              <a:rPr lang="en-US" dirty="0" smtClean="0">
                <a:latin typeface="Arial Black" pitchFamily="34" charset="0"/>
              </a:rPr>
              <a:t>Patrol System</a:t>
            </a:r>
          </a:p>
        </p:txBody>
      </p:sp>
      <p:graphicFrame>
        <p:nvGraphicFramePr>
          <p:cNvPr id="14" name="Diagram 13"/>
          <p:cNvGraphicFramePr/>
          <p:nvPr/>
        </p:nvGraphicFramePr>
        <p:xfrm>
          <a:off x="1143000" y="1905000"/>
          <a:ext cx="6858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r>
              <a:rPr lang="en-US" sz="4400" dirty="0">
                <a:latin typeface="Arial Black" pitchFamily="34" charset="0"/>
                <a:ea typeface="+mj-ea"/>
                <a:cs typeface="Arial" pitchFamily="34" charset="0"/>
              </a:rPr>
              <a:t>Risk Management</a:t>
            </a:r>
          </a:p>
        </p:txBody>
      </p:sp>
      <p:sp>
        <p:nvSpPr>
          <p:cNvPr id="37893" name="TextBox 8"/>
          <p:cNvSpPr txBox="1">
            <a:spLocks noChangeArrowheads="1"/>
          </p:cNvSpPr>
          <p:nvPr/>
        </p:nvSpPr>
        <p:spPr bwMode="auto">
          <a:xfrm>
            <a:off x="914400" y="1828800"/>
            <a:ext cx="7315200" cy="1200150"/>
          </a:xfrm>
          <a:prstGeom prst="rect">
            <a:avLst/>
          </a:prstGeom>
          <a:noFill/>
          <a:ln w="9525">
            <a:noFill/>
            <a:miter lim="800000"/>
            <a:headEnd/>
            <a:tailEnd/>
          </a:ln>
        </p:spPr>
        <p:txBody>
          <a:bodyPr wrap="square">
            <a:spAutoFit/>
          </a:bodyPr>
          <a:lstStyle/>
          <a:p>
            <a:pPr algn="ctr"/>
            <a:r>
              <a:rPr lang="en-US" sz="3600" b="1" u="sng" dirty="0">
                <a:latin typeface="Arial" pitchFamily="34" charset="0"/>
                <a:cs typeface="Arial" pitchFamily="34" charset="0"/>
              </a:rPr>
              <a:t>Health and Safety Guidelines</a:t>
            </a:r>
          </a:p>
          <a:p>
            <a:pPr algn="ctr"/>
            <a:endParaRPr lang="en-US" sz="3600" dirty="0">
              <a:latin typeface="Calibri" pitchFamily="34" charset="0"/>
            </a:endParaRPr>
          </a:p>
        </p:txBody>
      </p:sp>
      <p:pic>
        <p:nvPicPr>
          <p:cNvPr id="37894" name="Picture 3" descr="\\ahgsbs\usersync\cmoore\My Documents\My Pictures\Microsoft Clip Organizer\j0297805.wmf"/>
          <p:cNvPicPr>
            <a:picLocks noChangeAspect="1" noChangeArrowheads="1"/>
          </p:cNvPicPr>
          <p:nvPr/>
        </p:nvPicPr>
        <p:blipFill>
          <a:blip r:embed="rId3"/>
          <a:srcRect/>
          <a:stretch>
            <a:fillRect/>
          </a:stretch>
        </p:blipFill>
        <p:spPr bwMode="auto">
          <a:xfrm>
            <a:off x="5867400" y="4800600"/>
            <a:ext cx="1755775" cy="1801813"/>
          </a:xfrm>
          <a:prstGeom prst="rect">
            <a:avLst/>
          </a:prstGeom>
          <a:noFill/>
          <a:ln w="9525">
            <a:noFill/>
            <a:miter lim="800000"/>
            <a:headEnd/>
            <a:tailEnd/>
          </a:ln>
        </p:spPr>
      </p:pic>
      <p:sp>
        <p:nvSpPr>
          <p:cNvPr id="37895" name="Rectangle 10"/>
          <p:cNvSpPr>
            <a:spLocks noChangeArrowheads="1"/>
          </p:cNvSpPr>
          <p:nvPr/>
        </p:nvSpPr>
        <p:spPr bwMode="auto">
          <a:xfrm>
            <a:off x="1181100" y="2667000"/>
            <a:ext cx="6781800" cy="1723549"/>
          </a:xfrm>
          <a:prstGeom prst="rect">
            <a:avLst/>
          </a:prstGeom>
          <a:noFill/>
          <a:ln w="9525">
            <a:noFill/>
            <a:miter lim="800000"/>
            <a:headEnd/>
            <a:tailEnd/>
          </a:ln>
        </p:spPr>
        <p:txBody>
          <a:bodyPr wrap="square">
            <a:spAutoFit/>
          </a:bodyPr>
          <a:lstStyle/>
          <a:p>
            <a:pPr marL="457200" indent="-457200">
              <a:spcAft>
                <a:spcPts val="1200"/>
              </a:spcAft>
              <a:buFont typeface="Wingdings" pitchFamily="2" charset="2"/>
              <a:buChar char="v"/>
            </a:pPr>
            <a:r>
              <a:rPr lang="en-US" sz="3200" dirty="0">
                <a:latin typeface="Arial" pitchFamily="34" charset="0"/>
                <a:cs typeface="Arial" pitchFamily="34" charset="0"/>
              </a:rPr>
              <a:t>Registration of members</a:t>
            </a:r>
          </a:p>
          <a:p>
            <a:pPr marL="457200" indent="-457200">
              <a:spcAft>
                <a:spcPts val="1200"/>
              </a:spcAft>
              <a:buFont typeface="Wingdings" pitchFamily="2" charset="2"/>
              <a:buChar char="v"/>
            </a:pPr>
            <a:r>
              <a:rPr lang="en-US" sz="3200" dirty="0" smtClean="0">
                <a:latin typeface="Arial" pitchFamily="34" charset="0"/>
                <a:cs typeface="Arial" pitchFamily="34" charset="0"/>
              </a:rPr>
              <a:t>Background </a:t>
            </a:r>
            <a:r>
              <a:rPr lang="en-US" sz="3200" dirty="0">
                <a:latin typeface="Arial" pitchFamily="34" charset="0"/>
                <a:cs typeface="Arial" pitchFamily="34" charset="0"/>
              </a:rPr>
              <a:t>checks for all adults in volunteer roles </a:t>
            </a:r>
            <a:r>
              <a:rPr lang="en-US" sz="3200" dirty="0" smtClean="0">
                <a:latin typeface="Arial" pitchFamily="34" charset="0"/>
                <a:cs typeface="Arial" pitchFamily="34" charset="0"/>
              </a:rPr>
              <a:t>within </a:t>
            </a:r>
            <a:r>
              <a:rPr lang="en-US" sz="3200" dirty="0">
                <a:latin typeface="Arial" pitchFamily="34" charset="0"/>
                <a:cs typeface="Arial" pitchFamily="34" charset="0"/>
              </a:rPr>
              <a:t>the </a:t>
            </a:r>
            <a:r>
              <a:rPr lang="en-US" sz="3200" dirty="0" smtClean="0">
                <a:latin typeface="Arial" pitchFamily="34" charset="0"/>
                <a:cs typeface="Arial" pitchFamily="34" charset="0"/>
              </a:rPr>
              <a:t>Troop</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609600" y="304800"/>
            <a:ext cx="7772400" cy="1470025"/>
          </a:xfrm>
        </p:spPr>
        <p:txBody>
          <a:bodyPr/>
          <a:lstStyle/>
          <a:p>
            <a:pPr eaLnBrk="1" hangingPunct="1"/>
            <a:r>
              <a:rPr lang="en-US" dirty="0" smtClean="0">
                <a:latin typeface="Arial Black" pitchFamily="34" charset="0"/>
              </a:rPr>
              <a:t>Health &amp; Safety</a:t>
            </a:r>
          </a:p>
        </p:txBody>
      </p:sp>
      <p:sp>
        <p:nvSpPr>
          <p:cNvPr id="28675" name="Subtitle 2"/>
          <p:cNvSpPr>
            <a:spLocks noGrp="1"/>
          </p:cNvSpPr>
          <p:nvPr>
            <p:ph type="subTitle" idx="1"/>
          </p:nvPr>
        </p:nvSpPr>
        <p:spPr>
          <a:xfrm>
            <a:off x="304800" y="1828800"/>
            <a:ext cx="4572000" cy="4648200"/>
          </a:xfrm>
        </p:spPr>
        <p:txBody>
          <a:bodyPr/>
          <a:lstStyle/>
          <a:p>
            <a:pPr marL="274320" indent="-274320" algn="l" eaLnBrk="1" hangingPunct="1">
              <a:spcBef>
                <a:spcPts val="0"/>
              </a:spcBef>
              <a:spcAft>
                <a:spcPts val="1800"/>
              </a:spcAft>
              <a:buFont typeface="Arial" charset="0"/>
              <a:buChar char="•"/>
            </a:pPr>
            <a:r>
              <a:rPr lang="en-US" dirty="0" smtClean="0">
                <a:solidFill>
                  <a:schemeClr val="tx1"/>
                </a:solidFill>
                <a:latin typeface="Arial" charset="0"/>
                <a:cs typeface="Arial" charset="0"/>
              </a:rPr>
              <a:t>Two Deep Leadership</a:t>
            </a:r>
          </a:p>
          <a:p>
            <a:pPr marL="274320" indent="-274320" algn="l" eaLnBrk="1" hangingPunct="1">
              <a:spcBef>
                <a:spcPts val="0"/>
              </a:spcBef>
              <a:spcAft>
                <a:spcPts val="1800"/>
              </a:spcAft>
              <a:buFont typeface="Arial" charset="0"/>
              <a:buChar char="•"/>
            </a:pPr>
            <a:r>
              <a:rPr lang="en-US" dirty="0" smtClean="0">
                <a:solidFill>
                  <a:schemeClr val="tx1"/>
                </a:solidFill>
                <a:latin typeface="Arial" charset="0"/>
                <a:cs typeface="Arial" charset="0"/>
              </a:rPr>
              <a:t>One First Aid/CPR Certified Leader per level</a:t>
            </a:r>
          </a:p>
          <a:p>
            <a:pPr marL="274320" indent="-274320" algn="l" eaLnBrk="1" hangingPunct="1">
              <a:spcBef>
                <a:spcPts val="0"/>
              </a:spcBef>
              <a:spcAft>
                <a:spcPts val="1800"/>
              </a:spcAft>
              <a:buFont typeface="Arial" charset="0"/>
              <a:buChar char="•"/>
            </a:pPr>
            <a:r>
              <a:rPr lang="en-US" dirty="0" smtClean="0">
                <a:solidFill>
                  <a:schemeClr val="tx1"/>
                </a:solidFill>
                <a:latin typeface="Arial" charset="0"/>
                <a:cs typeface="Arial" charset="0"/>
              </a:rPr>
              <a:t>Health &amp; Safety Lead for AHG Activities</a:t>
            </a:r>
          </a:p>
          <a:p>
            <a:pPr marL="274320" lvl="1" indent="-274320" algn="l" eaLnBrk="1" hangingPunct="1">
              <a:spcBef>
                <a:spcPts val="0"/>
              </a:spcBef>
              <a:spcAft>
                <a:spcPts val="1800"/>
              </a:spcAft>
              <a:buFont typeface="Arial" charset="0"/>
              <a:buChar char="•"/>
            </a:pPr>
            <a:r>
              <a:rPr lang="en-US" sz="3200" dirty="0" smtClean="0">
                <a:solidFill>
                  <a:schemeClr val="tx1"/>
                </a:solidFill>
                <a:latin typeface="Arial" charset="0"/>
                <a:cs typeface="Arial" charset="0"/>
              </a:rPr>
              <a:t>First Aid Kit</a:t>
            </a:r>
            <a:endParaRPr lang="en-US" sz="3200" dirty="0" smtClean="0">
              <a:solidFill>
                <a:schemeClr val="tx1"/>
              </a:solidFill>
            </a:endParaRPr>
          </a:p>
        </p:txBody>
      </p:sp>
      <p:sp>
        <p:nvSpPr>
          <p:cNvPr id="28677" name="Subtitle 2"/>
          <p:cNvSpPr txBox="1">
            <a:spLocks/>
          </p:cNvSpPr>
          <p:nvPr/>
        </p:nvSpPr>
        <p:spPr bwMode="auto">
          <a:xfrm>
            <a:off x="1143000" y="3581400"/>
            <a:ext cx="7543800" cy="2743200"/>
          </a:xfrm>
          <a:prstGeom prst="rect">
            <a:avLst/>
          </a:prstGeom>
          <a:noFill/>
          <a:ln w="9525">
            <a:noFill/>
            <a:miter lim="800000"/>
            <a:headEnd/>
            <a:tailEnd/>
          </a:ln>
        </p:spPr>
        <p:txBody>
          <a:bodyPr/>
          <a:lstStyle/>
          <a:p>
            <a:pPr algn="ctr">
              <a:spcBef>
                <a:spcPct val="20000"/>
              </a:spcBef>
              <a:buFont typeface="Arial" charset="0"/>
              <a:buNone/>
            </a:pPr>
            <a:endParaRPr lang="en-US" sz="2800">
              <a:latin typeface="Calibri" pitchFamily="34" charset="0"/>
            </a:endParaRPr>
          </a:p>
        </p:txBody>
      </p:sp>
      <p:sp>
        <p:nvSpPr>
          <p:cNvPr id="6" name="TextBox 5"/>
          <p:cNvSpPr txBox="1"/>
          <p:nvPr/>
        </p:nvSpPr>
        <p:spPr>
          <a:xfrm>
            <a:off x="4800600" y="2438400"/>
            <a:ext cx="3886200" cy="2862322"/>
          </a:xfrm>
          <a:prstGeom prst="rect">
            <a:avLst/>
          </a:prstGeom>
          <a:scene3d>
            <a:camera prst="orthographicFront"/>
            <a:lightRig rig="threePt" dir="t">
              <a:rot lat="0" lon="0" rev="3000000"/>
            </a:lightRig>
          </a:scene3d>
          <a:sp3d prstMaterial="plastic">
            <a:bevelT prst="slope"/>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t>Pathfinder	6 girls / 1 Leader</a:t>
            </a:r>
          </a:p>
          <a:p>
            <a:endParaRPr lang="en-US" sz="2000" dirty="0" smtClean="0"/>
          </a:p>
          <a:p>
            <a:r>
              <a:rPr lang="en-US" sz="2000" dirty="0" smtClean="0"/>
              <a:t>Tenderfoot	6 girls / 1 Leader</a:t>
            </a:r>
          </a:p>
          <a:p>
            <a:endParaRPr lang="en-US" sz="2000" dirty="0" smtClean="0"/>
          </a:p>
          <a:p>
            <a:r>
              <a:rPr lang="en-US" sz="2000" dirty="0" smtClean="0"/>
              <a:t>Explorer		8 girls / 1 Leader</a:t>
            </a:r>
          </a:p>
          <a:p>
            <a:endParaRPr lang="en-US" sz="2000" dirty="0" smtClean="0"/>
          </a:p>
          <a:p>
            <a:r>
              <a:rPr lang="en-US" sz="2000" dirty="0" smtClean="0"/>
              <a:t>Pioneer		10 girls / 1 Leader</a:t>
            </a:r>
          </a:p>
          <a:p>
            <a:endParaRPr lang="en-US" sz="2000" dirty="0" smtClean="0"/>
          </a:p>
          <a:p>
            <a:r>
              <a:rPr lang="en-US" sz="2000" dirty="0" smtClean="0"/>
              <a:t>Patriot		12 girls / 1 Leader</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4"/>
          <p:cNvSpPr txBox="1">
            <a:spLocks noChangeArrowheads="1"/>
          </p:cNvSpPr>
          <p:nvPr/>
        </p:nvSpPr>
        <p:spPr bwMode="auto">
          <a:xfrm>
            <a:off x="990600" y="381000"/>
            <a:ext cx="7162800" cy="769938"/>
          </a:xfrm>
          <a:prstGeom prst="rect">
            <a:avLst/>
          </a:prstGeom>
          <a:noFill/>
          <a:ln w="9525">
            <a:noFill/>
            <a:miter lim="800000"/>
            <a:headEnd/>
            <a:tailEnd/>
          </a:ln>
        </p:spPr>
        <p:txBody>
          <a:bodyPr>
            <a:spAutoFit/>
          </a:bodyPr>
          <a:lstStyle/>
          <a:p>
            <a:pPr algn="ctr"/>
            <a:r>
              <a:rPr lang="en-US" sz="4400" dirty="0">
                <a:latin typeface="Arial Black" pitchFamily="34" charset="0"/>
              </a:rPr>
              <a:t>Forms Overview</a:t>
            </a:r>
          </a:p>
        </p:txBody>
      </p:sp>
      <p:sp>
        <p:nvSpPr>
          <p:cNvPr id="39942" name="TextBox 5"/>
          <p:cNvSpPr txBox="1">
            <a:spLocks noChangeArrowheads="1"/>
          </p:cNvSpPr>
          <p:nvPr/>
        </p:nvSpPr>
        <p:spPr bwMode="auto">
          <a:xfrm>
            <a:off x="1828800" y="1828800"/>
            <a:ext cx="5486400" cy="3508653"/>
          </a:xfrm>
          <a:prstGeom prst="rect">
            <a:avLst/>
          </a:prstGeom>
          <a:noFill/>
          <a:ln w="9525">
            <a:noFill/>
            <a:miter lim="800000"/>
            <a:headEnd/>
            <a:tailEnd/>
          </a:ln>
        </p:spPr>
        <p:txBody>
          <a:bodyPr wrap="square">
            <a:spAutoFit/>
          </a:bodyPr>
          <a:lstStyle/>
          <a:p>
            <a:pPr marL="274320" indent="-274320">
              <a:spcAft>
                <a:spcPts val="1200"/>
              </a:spcAft>
              <a:buFont typeface="Arial" charset="0"/>
              <a:buChar char="•"/>
            </a:pPr>
            <a:r>
              <a:rPr lang="en-US" sz="3200" dirty="0">
                <a:latin typeface="Calibri" pitchFamily="34" charset="0"/>
              </a:rPr>
              <a:t>Troop Transport Form</a:t>
            </a:r>
          </a:p>
          <a:p>
            <a:pPr marL="274320" indent="-274320">
              <a:spcAft>
                <a:spcPts val="1200"/>
              </a:spcAft>
              <a:buFont typeface="Arial" charset="0"/>
              <a:buChar char="•"/>
            </a:pPr>
            <a:r>
              <a:rPr lang="en-US" sz="3200" dirty="0">
                <a:latin typeface="Calibri" pitchFamily="34" charset="0"/>
              </a:rPr>
              <a:t>Girl &amp; Adult Health &amp; Medical Forms</a:t>
            </a:r>
          </a:p>
          <a:p>
            <a:pPr marL="274320" indent="-274320">
              <a:spcAft>
                <a:spcPts val="1200"/>
              </a:spcAft>
              <a:buFont typeface="Arial" charset="0"/>
              <a:buChar char="•"/>
            </a:pPr>
            <a:r>
              <a:rPr lang="en-US" sz="3200" dirty="0">
                <a:latin typeface="Calibri" pitchFamily="34" charset="0"/>
              </a:rPr>
              <a:t>Parent Permission Forms</a:t>
            </a:r>
          </a:p>
          <a:p>
            <a:pPr marL="274320" indent="-274320">
              <a:spcAft>
                <a:spcPts val="1200"/>
              </a:spcAft>
              <a:buFont typeface="Arial" charset="0"/>
              <a:buChar char="•"/>
            </a:pPr>
            <a:r>
              <a:rPr lang="en-US" sz="3200" dirty="0">
                <a:latin typeface="Calibri" pitchFamily="34" charset="0"/>
              </a:rPr>
              <a:t>Troop Trip/High Adventure Notification Form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p:txBody>
          <a:bodyPr/>
          <a:lstStyle/>
          <a:p>
            <a:r>
              <a:rPr lang="en-US" dirty="0" smtClean="0">
                <a:latin typeface="Arial Black" pitchFamily="34" charset="0"/>
              </a:rPr>
              <a:t>AHG Ministry to Girls</a:t>
            </a:r>
          </a:p>
        </p:txBody>
      </p:sp>
      <p:pic>
        <p:nvPicPr>
          <p:cNvPr id="40965" name="Picture 5" descr="ahggroup1_edited.JPG"/>
          <p:cNvPicPr>
            <a:picLocks noChangeAspect="1"/>
          </p:cNvPicPr>
          <p:nvPr/>
        </p:nvPicPr>
        <p:blipFill>
          <a:blip r:embed="rId3"/>
          <a:srcRect/>
          <a:stretch>
            <a:fillRect/>
          </a:stretch>
        </p:blipFill>
        <p:spPr bwMode="auto">
          <a:xfrm>
            <a:off x="2362200" y="2209800"/>
            <a:ext cx="4541838" cy="3429000"/>
          </a:xfrm>
          <a:prstGeom prst="rect">
            <a:avLst/>
          </a:prstGeom>
          <a:noFill/>
          <a:ln w="9525">
            <a:noFill/>
            <a:miter lim="800000"/>
            <a:headEnd/>
            <a:tailEnd/>
          </a:ln>
        </p:spPr>
      </p:pic>
      <p:sp>
        <p:nvSpPr>
          <p:cNvPr id="2" name="Content Placeholder 1"/>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p:cNvSpPr>
            <a:spLocks noGrp="1"/>
          </p:cNvSpPr>
          <p:nvPr>
            <p:ph type="ctrTitle"/>
          </p:nvPr>
        </p:nvSpPr>
        <p:spPr>
          <a:xfrm>
            <a:off x="342900" y="228600"/>
            <a:ext cx="8458200" cy="1470025"/>
          </a:xfrm>
        </p:spPr>
        <p:txBody>
          <a:bodyPr/>
          <a:lstStyle/>
          <a:p>
            <a:r>
              <a:rPr lang="en-US" dirty="0" smtClean="0">
                <a:latin typeface="Arial Black" pitchFamily="34" charset="0"/>
              </a:rPr>
              <a:t>Planning A Troop Meeting</a:t>
            </a:r>
          </a:p>
        </p:txBody>
      </p:sp>
      <p:sp>
        <p:nvSpPr>
          <p:cNvPr id="41989" name="TextBox 8"/>
          <p:cNvSpPr txBox="1">
            <a:spLocks noChangeArrowheads="1"/>
          </p:cNvSpPr>
          <p:nvPr/>
        </p:nvSpPr>
        <p:spPr bwMode="auto">
          <a:xfrm>
            <a:off x="1104900" y="1828801"/>
            <a:ext cx="6934200" cy="4693593"/>
          </a:xfrm>
          <a:prstGeom prst="rect">
            <a:avLst/>
          </a:prstGeom>
          <a:noFill/>
          <a:ln w="9525">
            <a:noFill/>
            <a:miter lim="800000"/>
            <a:headEnd/>
            <a:tailEnd/>
          </a:ln>
        </p:spPr>
        <p:txBody>
          <a:bodyPr wrap="square">
            <a:spAutoFit/>
          </a:bodyPr>
          <a:lstStyle/>
          <a:p>
            <a:pPr>
              <a:spcAft>
                <a:spcPts val="1800"/>
              </a:spcAft>
            </a:pPr>
            <a:r>
              <a:rPr lang="en-US" sz="2800" b="1" u="sng" dirty="0">
                <a:latin typeface="Arial" pitchFamily="34" charset="0"/>
                <a:cs typeface="Arial" pitchFamily="34" charset="0"/>
              </a:rPr>
              <a:t>Meetings should include:</a:t>
            </a:r>
          </a:p>
          <a:p>
            <a:pPr marL="274320" indent="-274320">
              <a:spcAft>
                <a:spcPts val="1200"/>
              </a:spcAft>
              <a:buFont typeface="Arial" charset="0"/>
              <a:buChar char="•"/>
            </a:pPr>
            <a:r>
              <a:rPr lang="en-US" sz="2800" dirty="0" smtClean="0">
                <a:latin typeface="Arial" pitchFamily="34" charset="0"/>
                <a:cs typeface="Arial" pitchFamily="34" charset="0"/>
              </a:rPr>
              <a:t>Set </a:t>
            </a:r>
            <a:r>
              <a:rPr lang="en-US" sz="2800" dirty="0">
                <a:latin typeface="Arial" pitchFamily="34" charset="0"/>
                <a:cs typeface="Arial" pitchFamily="34" charset="0"/>
              </a:rPr>
              <a:t>Up Time</a:t>
            </a:r>
          </a:p>
          <a:p>
            <a:pPr marL="274320" indent="-274320">
              <a:spcAft>
                <a:spcPts val="1200"/>
              </a:spcAft>
              <a:buFont typeface="Arial" charset="0"/>
              <a:buChar char="•"/>
            </a:pPr>
            <a:r>
              <a:rPr lang="en-US" sz="2800" dirty="0">
                <a:latin typeface="Arial" pitchFamily="34" charset="0"/>
                <a:cs typeface="Arial" pitchFamily="34" charset="0"/>
              </a:rPr>
              <a:t>Opening prayer and flag ceremony</a:t>
            </a:r>
          </a:p>
          <a:p>
            <a:pPr marL="274320" indent="-274320">
              <a:spcAft>
                <a:spcPts val="1200"/>
              </a:spcAft>
              <a:buFont typeface="Arial" charset="0"/>
              <a:buChar char="•"/>
            </a:pPr>
            <a:r>
              <a:rPr lang="en-US" sz="2800" dirty="0">
                <a:latin typeface="Arial" pitchFamily="34" charset="0"/>
                <a:cs typeface="Arial" pitchFamily="34" charset="0"/>
              </a:rPr>
              <a:t>AHG Oath, AHG Creed and Song</a:t>
            </a:r>
          </a:p>
          <a:p>
            <a:pPr marL="274320" indent="-274320">
              <a:spcAft>
                <a:spcPts val="1200"/>
              </a:spcAft>
              <a:buFont typeface="Arial" charset="0"/>
              <a:buChar char="•"/>
            </a:pPr>
            <a:r>
              <a:rPr lang="en-US" sz="2800" dirty="0">
                <a:latin typeface="Arial" pitchFamily="34" charset="0"/>
                <a:cs typeface="Arial" pitchFamily="34" charset="0"/>
              </a:rPr>
              <a:t>Troop business and announcement time</a:t>
            </a:r>
          </a:p>
          <a:p>
            <a:pPr marL="274320" indent="-274320">
              <a:spcAft>
                <a:spcPts val="1200"/>
              </a:spcAft>
              <a:buFont typeface="Arial" charset="0"/>
              <a:buChar char="•"/>
            </a:pPr>
            <a:r>
              <a:rPr lang="en-US" sz="2800" dirty="0">
                <a:latin typeface="Arial" pitchFamily="34" charset="0"/>
                <a:cs typeface="Arial" pitchFamily="34" charset="0"/>
              </a:rPr>
              <a:t>Activity, Badge work or Service project</a:t>
            </a:r>
          </a:p>
          <a:p>
            <a:pPr marL="274320" indent="-274320">
              <a:spcAft>
                <a:spcPts val="1200"/>
              </a:spcAft>
              <a:buFont typeface="Arial" charset="0"/>
              <a:buChar char="•"/>
            </a:pPr>
            <a:r>
              <a:rPr lang="en-US" sz="2800" dirty="0">
                <a:latin typeface="Arial" pitchFamily="34" charset="0"/>
                <a:cs typeface="Arial" pitchFamily="34" charset="0"/>
              </a:rPr>
              <a:t>Clean up time</a:t>
            </a:r>
          </a:p>
          <a:p>
            <a:pPr marL="274320" indent="-274320">
              <a:spcAft>
                <a:spcPts val="1200"/>
              </a:spcAft>
              <a:buFont typeface="Arial" charset="0"/>
              <a:buChar char="•"/>
            </a:pPr>
            <a:r>
              <a:rPr lang="en-US" sz="2800" dirty="0">
                <a:latin typeface="Arial" pitchFamily="34" charset="0"/>
                <a:cs typeface="Arial" pitchFamily="34" charset="0"/>
              </a:rPr>
              <a:t>Closing </a:t>
            </a:r>
            <a:r>
              <a:rPr lang="en-US" sz="2800" dirty="0" smtClean="0">
                <a:latin typeface="Arial" pitchFamily="34" charset="0"/>
                <a:cs typeface="Arial" pitchFamily="34" charset="0"/>
              </a:rPr>
              <a:t>Activity</a:t>
            </a: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533400" y="0"/>
            <a:ext cx="8229600" cy="1143000"/>
          </a:xfrm>
        </p:spPr>
        <p:txBody>
          <a:bodyPr/>
          <a:lstStyle/>
          <a:p>
            <a:r>
              <a:rPr lang="en-US" dirty="0" smtClean="0">
                <a:latin typeface="Arial Black" pitchFamily="34" charset="0"/>
              </a:rPr>
              <a:t>Role of A Unit Leader</a:t>
            </a:r>
          </a:p>
        </p:txBody>
      </p:sp>
      <p:pic>
        <p:nvPicPr>
          <p:cNvPr id="9" name="Picture 8" descr="Amanda Moore Stars and stripes.JPG"/>
          <p:cNvPicPr>
            <a:picLocks noChangeAspect="1"/>
          </p:cNvPicPr>
          <p:nvPr/>
        </p:nvPicPr>
        <p:blipFill>
          <a:blip r:embed="rId3" cstate="print"/>
          <a:stretch>
            <a:fillRect/>
          </a:stretch>
        </p:blipFill>
        <p:spPr>
          <a:xfrm>
            <a:off x="2590800" y="4038600"/>
            <a:ext cx="3520440" cy="2514600"/>
          </a:xfrm>
          <a:prstGeom prst="rect">
            <a:avLst/>
          </a:prstGeom>
        </p:spPr>
      </p:pic>
      <p:pic>
        <p:nvPicPr>
          <p:cNvPr id="6150" name="Picture 6" descr="TroopOH0025.jpg"/>
          <p:cNvPicPr>
            <a:picLocks noChangeAspect="1"/>
          </p:cNvPicPr>
          <p:nvPr/>
        </p:nvPicPr>
        <p:blipFill>
          <a:blip r:embed="rId4"/>
          <a:srcRect/>
          <a:stretch>
            <a:fillRect/>
          </a:stretch>
        </p:blipFill>
        <p:spPr bwMode="auto">
          <a:xfrm>
            <a:off x="1295400" y="1676400"/>
            <a:ext cx="2743200" cy="209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9" name="Picture 5" descr="100_0288_edited.JPG"/>
          <p:cNvPicPr>
            <a:picLocks noChangeAspect="1"/>
          </p:cNvPicPr>
          <p:nvPr/>
        </p:nvPicPr>
        <p:blipFill>
          <a:blip r:embed="rId5"/>
          <a:srcRect/>
          <a:stretch>
            <a:fillRect/>
          </a:stretch>
        </p:blipFill>
        <p:spPr bwMode="auto">
          <a:xfrm>
            <a:off x="5562600" y="990600"/>
            <a:ext cx="2925763" cy="41804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ctrTitle"/>
          </p:nvPr>
        </p:nvSpPr>
        <p:spPr>
          <a:xfrm>
            <a:off x="685800" y="228600"/>
            <a:ext cx="7772400" cy="1222375"/>
          </a:xfrm>
        </p:spPr>
        <p:txBody>
          <a:bodyPr/>
          <a:lstStyle/>
          <a:p>
            <a:r>
              <a:rPr lang="en-US" dirty="0" smtClean="0">
                <a:latin typeface="Arial Black" pitchFamily="34" charset="0"/>
              </a:rPr>
              <a:t>Troop Meeting Tips</a:t>
            </a:r>
          </a:p>
        </p:txBody>
      </p:sp>
      <p:sp>
        <p:nvSpPr>
          <p:cNvPr id="3" name="Subtitle 2"/>
          <p:cNvSpPr>
            <a:spLocks noGrp="1"/>
          </p:cNvSpPr>
          <p:nvPr>
            <p:ph type="subTitle" idx="1"/>
          </p:nvPr>
        </p:nvSpPr>
        <p:spPr>
          <a:xfrm>
            <a:off x="1524000" y="1219200"/>
            <a:ext cx="6400800" cy="1752600"/>
          </a:xfrm>
        </p:spPr>
        <p:txBody>
          <a:bodyPr rtlCol="0">
            <a:normAutofit/>
          </a:bodyPr>
          <a:lstStyle/>
          <a:p>
            <a:pPr fontAlgn="auto">
              <a:spcBef>
                <a:spcPts val="0"/>
              </a:spcBef>
              <a:spcAft>
                <a:spcPts val="0"/>
              </a:spcAft>
              <a:buFont typeface="Arial" pitchFamily="34" charset="0"/>
              <a:buNone/>
              <a:defRPr/>
            </a:pPr>
            <a:r>
              <a:rPr lang="en-US" sz="2800" dirty="0" smtClean="0">
                <a:solidFill>
                  <a:schemeClr val="tx1"/>
                </a:solidFill>
                <a:latin typeface="Arial" pitchFamily="34" charset="0"/>
                <a:cs typeface="Arial" pitchFamily="34" charset="0"/>
              </a:rPr>
              <a:t>Snack Time</a:t>
            </a:r>
          </a:p>
          <a:p>
            <a:pPr fontAlgn="auto">
              <a:spcBef>
                <a:spcPts val="0"/>
              </a:spcBef>
              <a:spcAft>
                <a:spcPts val="0"/>
              </a:spcAft>
              <a:buFont typeface="Arial" pitchFamily="34" charset="0"/>
              <a:buNone/>
              <a:defRPr/>
            </a:pPr>
            <a:r>
              <a:rPr lang="en-US" sz="2800" dirty="0" smtClean="0">
                <a:solidFill>
                  <a:schemeClr val="tx1"/>
                </a:solidFill>
                <a:latin typeface="Arial" pitchFamily="34" charset="0"/>
                <a:cs typeface="Arial" pitchFamily="34" charset="0"/>
              </a:rPr>
              <a:t>Craft &amp; First Aid Supplies </a:t>
            </a:r>
          </a:p>
          <a:p>
            <a:pPr fontAlgn="auto">
              <a:spcBef>
                <a:spcPts val="0"/>
              </a:spcBef>
              <a:spcAft>
                <a:spcPts val="0"/>
              </a:spcAft>
              <a:buFont typeface="Arial" pitchFamily="34" charset="0"/>
              <a:buNone/>
              <a:defRPr/>
            </a:pPr>
            <a:r>
              <a:rPr lang="en-US" sz="2800" dirty="0" smtClean="0">
                <a:solidFill>
                  <a:schemeClr val="tx1"/>
                </a:solidFill>
                <a:latin typeface="Arial" pitchFamily="34" charset="0"/>
                <a:cs typeface="Arial" pitchFamily="34" charset="0"/>
              </a:rPr>
              <a:t>Use  a </a:t>
            </a:r>
            <a:r>
              <a:rPr lang="en-US" sz="2800" u="sng" dirty="0" err="1" smtClean="0">
                <a:solidFill>
                  <a:schemeClr val="tx1"/>
                </a:solidFill>
                <a:latin typeface="Arial" pitchFamily="34" charset="0"/>
                <a:cs typeface="Arial" pitchFamily="34" charset="0"/>
              </a:rPr>
              <a:t>Kaper</a:t>
            </a:r>
            <a:r>
              <a:rPr lang="en-US" sz="2800" u="sng" dirty="0" smtClean="0">
                <a:solidFill>
                  <a:schemeClr val="tx1"/>
                </a:solidFill>
                <a:latin typeface="Arial" pitchFamily="34" charset="0"/>
                <a:cs typeface="Arial" pitchFamily="34" charset="0"/>
              </a:rPr>
              <a:t> </a:t>
            </a:r>
            <a:r>
              <a:rPr lang="en-US" sz="2800" dirty="0" smtClean="0">
                <a:solidFill>
                  <a:schemeClr val="tx1"/>
                </a:solidFill>
                <a:latin typeface="Arial" pitchFamily="34" charset="0"/>
                <a:cs typeface="Arial" pitchFamily="34" charset="0"/>
              </a:rPr>
              <a:t>System</a:t>
            </a:r>
          </a:p>
          <a:p>
            <a:pPr fontAlgn="auto">
              <a:spcAft>
                <a:spcPts val="0"/>
              </a:spcAft>
              <a:buFont typeface="Arial" pitchFamily="34" charset="0"/>
              <a:buNone/>
              <a:defRPr/>
            </a:pPr>
            <a:endParaRPr lang="en-US" dirty="0" smtClean="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739707940"/>
              </p:ext>
            </p:extLst>
          </p:nvPr>
        </p:nvGraphicFramePr>
        <p:xfrm>
          <a:off x="1828800" y="2743200"/>
          <a:ext cx="5867400" cy="3294529"/>
        </p:xfrm>
        <a:graphic>
          <a:graphicData uri="http://schemas.openxmlformats.org/drawingml/2006/table">
            <a:tbl>
              <a:tblPr firstRow="1" bandRow="1">
                <a:tableStyleId>{5C22544A-7EE6-4342-B048-85BDC9FD1C3A}</a:tableStyleId>
              </a:tblPr>
              <a:tblGrid>
                <a:gridCol w="1011621"/>
                <a:gridCol w="1281386"/>
                <a:gridCol w="876738"/>
                <a:gridCol w="944179"/>
                <a:gridCol w="876738"/>
                <a:gridCol w="876738"/>
              </a:tblGrid>
              <a:tr h="587188">
                <a:tc>
                  <a:txBody>
                    <a:bodyPr/>
                    <a:lstStyle/>
                    <a:p>
                      <a:pPr>
                        <a:spcBef>
                          <a:spcPts val="1200"/>
                        </a:spcBef>
                      </a:pPr>
                      <a:r>
                        <a:rPr lang="en-US" sz="1200" dirty="0" smtClean="0">
                          <a:latin typeface="Arial" pitchFamily="34" charset="0"/>
                          <a:cs typeface="Arial" pitchFamily="34" charset="0"/>
                        </a:rPr>
                        <a:t>Kaper</a:t>
                      </a:r>
                      <a:endParaRPr lang="en-US" sz="1200" dirty="0">
                        <a:latin typeface="Arial" pitchFamily="34" charset="0"/>
                        <a:cs typeface="Arial" pitchFamily="34" charset="0"/>
                      </a:endParaRPr>
                    </a:p>
                  </a:txBody>
                  <a:tcPr anchor="ctr"/>
                </a:tc>
                <a:tc>
                  <a:txBody>
                    <a:bodyPr/>
                    <a:lstStyle/>
                    <a:p>
                      <a:pPr>
                        <a:spcBef>
                          <a:spcPts val="600"/>
                        </a:spcBef>
                      </a:pPr>
                      <a:r>
                        <a:rPr lang="en-US" sz="1200" dirty="0" smtClean="0">
                          <a:latin typeface="Arial" pitchFamily="34" charset="0"/>
                          <a:cs typeface="Arial" pitchFamily="34" charset="0"/>
                        </a:rPr>
                        <a:t>Duties</a:t>
                      </a:r>
                      <a:endParaRPr lang="en-US" sz="1200" dirty="0">
                        <a:latin typeface="Arial" pitchFamily="34" charset="0"/>
                        <a:cs typeface="Arial" pitchFamily="34" charset="0"/>
                      </a:endParaRPr>
                    </a:p>
                  </a:txBody>
                  <a:tcPr anchor="ctr"/>
                </a:tc>
                <a:tc>
                  <a:txBody>
                    <a:bodyPr/>
                    <a:lstStyle/>
                    <a:p>
                      <a:pPr>
                        <a:spcBef>
                          <a:spcPts val="600"/>
                        </a:spcBef>
                      </a:pPr>
                      <a:r>
                        <a:rPr lang="en-US" sz="1200" dirty="0" smtClean="0">
                          <a:latin typeface="Arial" pitchFamily="34" charset="0"/>
                          <a:cs typeface="Arial" pitchFamily="34" charset="0"/>
                        </a:rPr>
                        <a:t>1</a:t>
                      </a:r>
                      <a:r>
                        <a:rPr lang="en-US" sz="1200" baseline="30000" dirty="0" smtClean="0">
                          <a:latin typeface="Arial" pitchFamily="34" charset="0"/>
                          <a:cs typeface="Arial" pitchFamily="34" charset="0"/>
                        </a:rPr>
                        <a:t>st</a:t>
                      </a:r>
                      <a:r>
                        <a:rPr lang="en-US" sz="1200" dirty="0" smtClean="0">
                          <a:latin typeface="Arial" pitchFamily="34" charset="0"/>
                          <a:cs typeface="Arial" pitchFamily="34" charset="0"/>
                        </a:rPr>
                        <a:t> Meeting</a:t>
                      </a:r>
                      <a:endParaRPr lang="en-US" sz="1200" dirty="0">
                        <a:latin typeface="Arial" pitchFamily="34" charset="0"/>
                        <a:cs typeface="Arial" pitchFamily="34" charset="0"/>
                      </a:endParaRPr>
                    </a:p>
                  </a:txBody>
                  <a:tcPr anchor="ctr"/>
                </a:tc>
                <a:tc>
                  <a:txBody>
                    <a:bodyPr/>
                    <a:lstStyle/>
                    <a:p>
                      <a:pPr>
                        <a:spcBef>
                          <a:spcPts val="600"/>
                        </a:spcBef>
                      </a:pPr>
                      <a:r>
                        <a:rPr lang="en-US" sz="1200" dirty="0" smtClean="0">
                          <a:latin typeface="Arial" pitchFamily="34" charset="0"/>
                          <a:cs typeface="Arial" pitchFamily="34" charset="0"/>
                        </a:rPr>
                        <a:t>2</a:t>
                      </a:r>
                      <a:r>
                        <a:rPr lang="en-US" sz="1200" baseline="30000" dirty="0" smtClean="0">
                          <a:latin typeface="Arial" pitchFamily="34" charset="0"/>
                          <a:cs typeface="Arial" pitchFamily="34" charset="0"/>
                        </a:rPr>
                        <a:t>nd</a:t>
                      </a:r>
                      <a:r>
                        <a:rPr lang="en-US" sz="1200" dirty="0" smtClean="0">
                          <a:latin typeface="Arial" pitchFamily="34" charset="0"/>
                          <a:cs typeface="Arial" pitchFamily="34" charset="0"/>
                        </a:rPr>
                        <a:t> Meeting</a:t>
                      </a:r>
                      <a:endParaRPr lang="en-US" sz="1200" dirty="0">
                        <a:latin typeface="Arial" pitchFamily="34" charset="0"/>
                        <a:cs typeface="Arial" pitchFamily="34" charset="0"/>
                      </a:endParaRPr>
                    </a:p>
                  </a:txBody>
                  <a:tcPr anchor="ctr"/>
                </a:tc>
                <a:tc>
                  <a:txBody>
                    <a:bodyPr/>
                    <a:lstStyle/>
                    <a:p>
                      <a:pPr>
                        <a:spcBef>
                          <a:spcPts val="600"/>
                        </a:spcBef>
                      </a:pPr>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Meeting</a:t>
                      </a:r>
                      <a:endParaRPr lang="en-US" sz="1200" dirty="0">
                        <a:latin typeface="Arial" pitchFamily="34" charset="0"/>
                        <a:cs typeface="Arial" pitchFamily="34" charset="0"/>
                      </a:endParaRPr>
                    </a:p>
                  </a:txBody>
                  <a:tcPr anchor="ctr"/>
                </a:tc>
                <a:tc>
                  <a:txBody>
                    <a:bodyPr/>
                    <a:lstStyle/>
                    <a:p>
                      <a:pPr>
                        <a:spcBef>
                          <a:spcPts val="600"/>
                        </a:spcBef>
                      </a:pPr>
                      <a:r>
                        <a:rPr lang="en-US" sz="1200" dirty="0" smtClean="0">
                          <a:latin typeface="Arial" pitchFamily="34" charset="0"/>
                          <a:cs typeface="Arial" pitchFamily="34" charset="0"/>
                        </a:rPr>
                        <a:t>4</a:t>
                      </a:r>
                      <a:r>
                        <a:rPr lang="en-US" sz="1200" baseline="30000" dirty="0" smtClean="0">
                          <a:latin typeface="Arial" pitchFamily="34" charset="0"/>
                          <a:cs typeface="Arial" pitchFamily="34" charset="0"/>
                        </a:rPr>
                        <a:t>th</a:t>
                      </a:r>
                      <a:r>
                        <a:rPr lang="en-US" sz="1200" dirty="0" smtClean="0">
                          <a:latin typeface="Arial" pitchFamily="34" charset="0"/>
                          <a:cs typeface="Arial" pitchFamily="34" charset="0"/>
                        </a:rPr>
                        <a:t> Meeting</a:t>
                      </a:r>
                      <a:endParaRPr lang="en-US" sz="1200" dirty="0">
                        <a:latin typeface="Arial" pitchFamily="34" charset="0"/>
                        <a:cs typeface="Arial" pitchFamily="34" charset="0"/>
                      </a:endParaRPr>
                    </a:p>
                  </a:txBody>
                  <a:tcPr anchor="ctr"/>
                </a:tc>
              </a:tr>
              <a:tr h="726141">
                <a:tc>
                  <a:txBody>
                    <a:bodyPr/>
                    <a:lstStyle/>
                    <a:p>
                      <a:r>
                        <a:rPr lang="en-US" sz="1400" dirty="0" smtClean="0">
                          <a:latin typeface="Arial" pitchFamily="34" charset="0"/>
                          <a:cs typeface="Arial" pitchFamily="34" charset="0"/>
                        </a:rPr>
                        <a:t>Set-Up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Setting up table and</a:t>
                      </a:r>
                      <a:r>
                        <a:rPr lang="en-US" sz="1400" baseline="0" dirty="0" smtClean="0">
                          <a:latin typeface="Arial" pitchFamily="34" charset="0"/>
                          <a:cs typeface="Arial" pitchFamily="34" charset="0"/>
                        </a:rPr>
                        <a:t> chairs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Susie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Mary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Amy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Julie</a:t>
                      </a:r>
                      <a:endParaRPr lang="en-US" sz="1400" dirty="0">
                        <a:latin typeface="Arial" pitchFamily="34" charset="0"/>
                        <a:cs typeface="Arial" pitchFamily="34" charset="0"/>
                      </a:endParaRPr>
                    </a:p>
                  </a:txBody>
                  <a:tcPr/>
                </a:tc>
              </a:tr>
              <a:tr h="510987">
                <a:tc>
                  <a:txBody>
                    <a:bodyPr/>
                    <a:lstStyle/>
                    <a:p>
                      <a:r>
                        <a:rPr lang="en-US" sz="1400" dirty="0" smtClean="0">
                          <a:latin typeface="Arial" pitchFamily="34" charset="0"/>
                          <a:cs typeface="Arial" pitchFamily="34" charset="0"/>
                        </a:rPr>
                        <a:t>Flag Ceremony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Carries US Flag</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Mary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Amy </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Julie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Susie</a:t>
                      </a:r>
                    </a:p>
                    <a:p>
                      <a:endParaRPr lang="en-US" sz="1400" dirty="0">
                        <a:latin typeface="Arial" pitchFamily="34" charset="0"/>
                        <a:cs typeface="Arial" pitchFamily="34" charset="0"/>
                      </a:endParaRPr>
                    </a:p>
                  </a:txBody>
                  <a:tcPr/>
                </a:tc>
              </a:tr>
              <a:tr h="726141">
                <a:tc>
                  <a:txBody>
                    <a:bodyPr/>
                    <a:lstStyle/>
                    <a:p>
                      <a:r>
                        <a:rPr lang="en-US" sz="1400" dirty="0" smtClean="0">
                          <a:latin typeface="Arial" pitchFamily="34" charset="0"/>
                          <a:cs typeface="Arial" pitchFamily="34" charset="0"/>
                        </a:rPr>
                        <a:t>Leader Helper</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Helps distribute</a:t>
                      </a:r>
                      <a:r>
                        <a:rPr lang="en-US" sz="1400" baseline="0" dirty="0" smtClean="0">
                          <a:latin typeface="Arial" pitchFamily="34" charset="0"/>
                          <a:cs typeface="Arial" pitchFamily="34" charset="0"/>
                        </a:rPr>
                        <a:t> supplies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Amy </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Julie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Susie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Mary</a:t>
                      </a:r>
                      <a:endParaRPr lang="en-US" sz="1400" dirty="0">
                        <a:latin typeface="Arial" pitchFamily="34" charset="0"/>
                        <a:cs typeface="Arial" pitchFamily="34" charset="0"/>
                      </a:endParaRPr>
                    </a:p>
                  </a:txBody>
                  <a:tcPr/>
                </a:tc>
              </a:tr>
              <a:tr h="726141">
                <a:tc>
                  <a:txBody>
                    <a:bodyPr/>
                    <a:lstStyle/>
                    <a:p>
                      <a:r>
                        <a:rPr lang="en-US" sz="1400" dirty="0" smtClean="0">
                          <a:latin typeface="Arial" pitchFamily="34" charset="0"/>
                          <a:cs typeface="Arial" pitchFamily="34" charset="0"/>
                        </a:rPr>
                        <a:t>Clean Up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Puts</a:t>
                      </a:r>
                      <a:r>
                        <a:rPr lang="en-US" sz="1400" baseline="0" dirty="0" smtClean="0">
                          <a:latin typeface="Arial" pitchFamily="34" charset="0"/>
                          <a:cs typeface="Arial" pitchFamily="34" charset="0"/>
                        </a:rPr>
                        <a:t> tables  &amp; chairs back</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Julie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Susie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Mary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Amy</a:t>
                      </a:r>
                      <a:endParaRPr lang="en-US" sz="1400" dirty="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ctrTitle"/>
          </p:nvPr>
        </p:nvSpPr>
        <p:spPr>
          <a:xfrm>
            <a:off x="685800" y="0"/>
            <a:ext cx="7772400" cy="1470025"/>
          </a:xfrm>
        </p:spPr>
        <p:txBody>
          <a:bodyPr/>
          <a:lstStyle/>
          <a:p>
            <a:r>
              <a:rPr lang="en-US" dirty="0" smtClean="0">
                <a:latin typeface="Arial Black" pitchFamily="34" charset="0"/>
              </a:rPr>
              <a:t>Group Activity</a:t>
            </a:r>
          </a:p>
        </p:txBody>
      </p:sp>
      <p:pic>
        <p:nvPicPr>
          <p:cNvPr id="6" name="Picture 5" descr="HIBreakouts.jpg"/>
          <p:cNvPicPr>
            <a:picLocks noChangeAspect="1"/>
          </p:cNvPicPr>
          <p:nvPr/>
        </p:nvPicPr>
        <p:blipFill>
          <a:blip r:embed="rId3"/>
          <a:stretch>
            <a:fillRect/>
          </a:stretch>
        </p:blipFill>
        <p:spPr>
          <a:xfrm>
            <a:off x="2400300" y="1676400"/>
            <a:ext cx="4343400" cy="43434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ctrTitle"/>
          </p:nvPr>
        </p:nvSpPr>
        <p:spPr>
          <a:xfrm>
            <a:off x="457200" y="0"/>
            <a:ext cx="8229600" cy="1470025"/>
          </a:xfrm>
        </p:spPr>
        <p:txBody>
          <a:bodyPr/>
          <a:lstStyle/>
          <a:p>
            <a:r>
              <a:rPr lang="en-US" sz="4000" dirty="0" smtClean="0">
                <a:latin typeface="Arial Black" pitchFamily="34" charset="0"/>
              </a:rPr>
              <a:t>Troop/Unit Health Indicators</a:t>
            </a:r>
          </a:p>
        </p:txBody>
      </p:sp>
      <p:pic>
        <p:nvPicPr>
          <p:cNvPr id="45061" name="Picture 2" descr="C:\Program Files\Microsoft Office\MEDIA\CAGCAT10\j0235241.wmf"/>
          <p:cNvPicPr>
            <a:picLocks noChangeAspect="1" noChangeArrowheads="1"/>
          </p:cNvPicPr>
          <p:nvPr/>
        </p:nvPicPr>
        <p:blipFill>
          <a:blip r:embed="rId3"/>
          <a:srcRect/>
          <a:stretch>
            <a:fillRect/>
          </a:stretch>
        </p:blipFill>
        <p:spPr bwMode="auto">
          <a:xfrm>
            <a:off x="2523205" y="2209800"/>
            <a:ext cx="409759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8600"/>
            <a:ext cx="8229600" cy="1143000"/>
          </a:xfrm>
          <a:prstGeom prst="rect">
            <a:avLst/>
          </a:prstGeom>
        </p:spPr>
        <p:txBody>
          <a:bodyPr anchor="ctr">
            <a:normAutofit/>
          </a:bodyPr>
          <a:lstStyle/>
          <a:p>
            <a:pPr algn="ctr" fontAlgn="auto">
              <a:spcAft>
                <a:spcPts val="0"/>
              </a:spcAft>
              <a:defRPr/>
            </a:pPr>
            <a:r>
              <a:rPr lang="en-US" sz="4400" dirty="0">
                <a:latin typeface="Arial Black" pitchFamily="34" charset="0"/>
                <a:ea typeface="+mj-ea"/>
                <a:cs typeface="+mj-cs"/>
              </a:rPr>
              <a:t>Level Awards</a:t>
            </a:r>
          </a:p>
        </p:txBody>
      </p:sp>
      <p:sp>
        <p:nvSpPr>
          <p:cNvPr id="46085" name="TextBox 14"/>
          <p:cNvSpPr txBox="1">
            <a:spLocks noChangeArrowheads="1"/>
          </p:cNvSpPr>
          <p:nvPr/>
        </p:nvSpPr>
        <p:spPr bwMode="auto">
          <a:xfrm>
            <a:off x="1219200" y="2209800"/>
            <a:ext cx="6705600" cy="2215991"/>
          </a:xfrm>
          <a:prstGeom prst="rect">
            <a:avLst/>
          </a:prstGeom>
          <a:noFill/>
          <a:ln w="9525">
            <a:noFill/>
            <a:miter lim="800000"/>
            <a:headEnd/>
            <a:tailEnd/>
          </a:ln>
        </p:spPr>
        <p:txBody>
          <a:bodyPr wrap="square">
            <a:spAutoFit/>
          </a:bodyPr>
          <a:lstStyle/>
          <a:p>
            <a:pPr algn="ctr">
              <a:spcAft>
                <a:spcPts val="1800"/>
              </a:spcAft>
            </a:pPr>
            <a:r>
              <a:rPr lang="en-US" sz="3600" dirty="0">
                <a:latin typeface="Arial" pitchFamily="34" charset="0"/>
                <a:cs typeface="Arial" pitchFamily="34" charset="0"/>
              </a:rPr>
              <a:t>Joining Award</a:t>
            </a:r>
          </a:p>
          <a:p>
            <a:pPr algn="ctr">
              <a:spcAft>
                <a:spcPts val="1800"/>
              </a:spcAft>
            </a:pPr>
            <a:r>
              <a:rPr lang="en-US" sz="3600" dirty="0">
                <a:latin typeface="Arial" pitchFamily="34" charset="0"/>
                <a:cs typeface="Arial" pitchFamily="34" charset="0"/>
              </a:rPr>
              <a:t>Level Awards</a:t>
            </a:r>
          </a:p>
          <a:p>
            <a:pPr algn="ctr">
              <a:spcAft>
                <a:spcPts val="1800"/>
              </a:spcAft>
            </a:pPr>
            <a:r>
              <a:rPr lang="en-US" sz="3600" dirty="0">
                <a:latin typeface="Arial" pitchFamily="34" charset="0"/>
                <a:cs typeface="Arial" pitchFamily="34" charset="0"/>
              </a:rPr>
              <a:t>Level Award Planning</a:t>
            </a:r>
          </a:p>
        </p:txBody>
      </p:sp>
      <p:pic>
        <p:nvPicPr>
          <p:cNvPr id="46086" name="Picture 2"/>
          <p:cNvPicPr>
            <a:picLocks noChangeAspect="1" noChangeArrowheads="1"/>
          </p:cNvPicPr>
          <p:nvPr/>
        </p:nvPicPr>
        <p:blipFill>
          <a:blip r:embed="rId3"/>
          <a:srcRect/>
          <a:stretch>
            <a:fillRect/>
          </a:stretch>
        </p:blipFill>
        <p:spPr bwMode="auto">
          <a:xfrm>
            <a:off x="7086600" y="4010025"/>
            <a:ext cx="1443334" cy="1685925"/>
          </a:xfrm>
          <a:prstGeom prst="rect">
            <a:avLst/>
          </a:prstGeom>
          <a:noFill/>
          <a:ln w="9525">
            <a:noFill/>
            <a:miter lim="800000"/>
            <a:headEnd/>
            <a:tailEnd/>
          </a:ln>
        </p:spPr>
      </p:pic>
      <p:pic>
        <p:nvPicPr>
          <p:cNvPr id="46087" name="Picture 3"/>
          <p:cNvPicPr>
            <a:picLocks noChangeAspect="1" noChangeArrowheads="1"/>
          </p:cNvPicPr>
          <p:nvPr/>
        </p:nvPicPr>
        <p:blipFill>
          <a:blip r:embed="rId4" cstate="print"/>
          <a:srcRect/>
          <a:stretch>
            <a:fillRect/>
          </a:stretch>
        </p:blipFill>
        <p:spPr bwMode="auto">
          <a:xfrm>
            <a:off x="7086600" y="2075585"/>
            <a:ext cx="1447800" cy="1711036"/>
          </a:xfrm>
          <a:prstGeom prst="rect">
            <a:avLst/>
          </a:prstGeom>
          <a:noFill/>
          <a:ln w="9525">
            <a:noFill/>
            <a:miter lim="800000"/>
            <a:headEnd/>
            <a:tailEnd/>
          </a:ln>
        </p:spPr>
      </p:pic>
      <p:pic>
        <p:nvPicPr>
          <p:cNvPr id="46088" name="Picture 6"/>
          <p:cNvPicPr>
            <a:picLocks noChangeAspect="1" noChangeArrowheads="1"/>
          </p:cNvPicPr>
          <p:nvPr/>
        </p:nvPicPr>
        <p:blipFill>
          <a:blip r:embed="rId5" cstate="print"/>
          <a:srcRect/>
          <a:stretch>
            <a:fillRect/>
          </a:stretch>
        </p:blipFill>
        <p:spPr bwMode="auto">
          <a:xfrm>
            <a:off x="533400" y="3962400"/>
            <a:ext cx="1516063" cy="1781175"/>
          </a:xfrm>
          <a:prstGeom prst="rect">
            <a:avLst/>
          </a:prstGeom>
          <a:noFill/>
          <a:ln w="9525">
            <a:noFill/>
            <a:miter lim="800000"/>
            <a:headEnd/>
            <a:tailEnd/>
          </a:ln>
        </p:spPr>
      </p:pic>
      <p:pic>
        <p:nvPicPr>
          <p:cNvPr id="46089" name="Picture 7"/>
          <p:cNvPicPr>
            <a:picLocks noChangeAspect="1" noChangeArrowheads="1"/>
          </p:cNvPicPr>
          <p:nvPr/>
        </p:nvPicPr>
        <p:blipFill>
          <a:blip r:embed="rId6"/>
          <a:srcRect/>
          <a:stretch>
            <a:fillRect/>
          </a:stretch>
        </p:blipFill>
        <p:spPr bwMode="auto">
          <a:xfrm>
            <a:off x="457200" y="2069451"/>
            <a:ext cx="1538288" cy="1723305"/>
          </a:xfrm>
          <a:prstGeom prst="rect">
            <a:avLst/>
          </a:prstGeom>
          <a:noFill/>
          <a:ln w="9525">
            <a:noFill/>
            <a:miter lim="800000"/>
            <a:headEnd/>
            <a:tailEnd/>
          </a:ln>
        </p:spPr>
      </p:pic>
      <p:grpSp>
        <p:nvGrpSpPr>
          <p:cNvPr id="12" name="Group 11"/>
          <p:cNvGrpSpPr/>
          <p:nvPr/>
        </p:nvGrpSpPr>
        <p:grpSpPr>
          <a:xfrm>
            <a:off x="2628900" y="4495800"/>
            <a:ext cx="3886200" cy="1754187"/>
            <a:chOff x="2667000" y="5103813"/>
            <a:chExt cx="3886200" cy="1754187"/>
          </a:xfrm>
        </p:grpSpPr>
        <p:pic>
          <p:nvPicPr>
            <p:cNvPr id="46090" name="Picture 11" descr="sacagawea.gif"/>
            <p:cNvPicPr>
              <a:picLocks noChangeAspect="1"/>
            </p:cNvPicPr>
            <p:nvPr/>
          </p:nvPicPr>
          <p:blipFill>
            <a:blip r:embed="rId7"/>
            <a:srcRect/>
            <a:stretch>
              <a:fillRect/>
            </a:stretch>
          </p:blipFill>
          <p:spPr bwMode="auto">
            <a:xfrm>
              <a:off x="2667000" y="5124450"/>
              <a:ext cx="1533525" cy="1733550"/>
            </a:xfrm>
            <a:prstGeom prst="rect">
              <a:avLst/>
            </a:prstGeom>
            <a:noFill/>
            <a:ln w="9525">
              <a:noFill/>
              <a:miter lim="800000"/>
              <a:headEnd/>
              <a:tailEnd/>
            </a:ln>
          </p:spPr>
        </p:pic>
        <p:pic>
          <p:nvPicPr>
            <p:cNvPr id="46091" name="Picture 12" descr="lewisandclark.gif"/>
            <p:cNvPicPr>
              <a:picLocks noChangeAspect="1"/>
            </p:cNvPicPr>
            <p:nvPr/>
          </p:nvPicPr>
          <p:blipFill>
            <a:blip r:embed="rId8"/>
            <a:srcRect/>
            <a:stretch>
              <a:fillRect/>
            </a:stretch>
          </p:blipFill>
          <p:spPr bwMode="auto">
            <a:xfrm>
              <a:off x="5029200" y="5103813"/>
              <a:ext cx="1524000" cy="175418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ctrTitle"/>
          </p:nvPr>
        </p:nvSpPr>
        <p:spPr>
          <a:xfrm>
            <a:off x="685800" y="228600"/>
            <a:ext cx="7772400" cy="1470025"/>
          </a:xfrm>
        </p:spPr>
        <p:txBody>
          <a:bodyPr/>
          <a:lstStyle/>
          <a:p>
            <a:r>
              <a:rPr lang="en-US" dirty="0" smtClean="0">
                <a:latin typeface="Arial Black" pitchFamily="34" charset="0"/>
              </a:rPr>
              <a:t>Board of Review</a:t>
            </a:r>
          </a:p>
        </p:txBody>
      </p:sp>
      <p:sp>
        <p:nvSpPr>
          <p:cNvPr id="3" name="Subtitle 2"/>
          <p:cNvSpPr>
            <a:spLocks noGrp="1"/>
          </p:cNvSpPr>
          <p:nvPr>
            <p:ph type="subTitle" idx="1"/>
          </p:nvPr>
        </p:nvSpPr>
        <p:spPr>
          <a:xfrm>
            <a:off x="1181100" y="1905000"/>
            <a:ext cx="6781800" cy="4191000"/>
          </a:xfrm>
        </p:spPr>
        <p:txBody>
          <a:bodyPr rtlCol="0">
            <a:normAutofit fontScale="32500" lnSpcReduction="20000"/>
          </a:bodyPr>
          <a:lstStyle/>
          <a:p>
            <a:pPr algn="l" fontAlgn="auto">
              <a:lnSpc>
                <a:spcPct val="120000"/>
              </a:lnSpc>
              <a:spcBef>
                <a:spcPts val="0"/>
              </a:spcBef>
              <a:spcAft>
                <a:spcPts val="1800"/>
              </a:spcAft>
              <a:buFont typeface="Arial" pitchFamily="34" charset="0"/>
              <a:buNone/>
              <a:defRPr/>
            </a:pPr>
            <a:r>
              <a:rPr lang="en-US" sz="9800" b="1" u="sng" dirty="0" smtClean="0">
                <a:solidFill>
                  <a:schemeClr val="tx1"/>
                </a:solidFill>
                <a:latin typeface="Arial" pitchFamily="34" charset="0"/>
                <a:cs typeface="Arial" pitchFamily="34" charset="0"/>
              </a:rPr>
              <a:t>Purpose:</a:t>
            </a:r>
          </a:p>
          <a:p>
            <a:pPr marL="274320" indent="-274320" algn="l" fontAlgn="auto">
              <a:lnSpc>
                <a:spcPct val="120000"/>
              </a:lnSpc>
              <a:spcBef>
                <a:spcPts val="0"/>
              </a:spcBef>
              <a:spcAft>
                <a:spcPts val="1200"/>
              </a:spcAft>
              <a:buFont typeface="Arial" charset="0"/>
              <a:buChar char="•"/>
              <a:defRPr/>
            </a:pPr>
            <a:r>
              <a:rPr lang="en-US" sz="9800" dirty="0" smtClean="0">
                <a:solidFill>
                  <a:schemeClr val="tx1"/>
                </a:solidFill>
                <a:latin typeface="Arial" pitchFamily="34" charset="0"/>
                <a:cs typeface="Arial" pitchFamily="34" charset="0"/>
              </a:rPr>
              <a:t>All requirements have been met</a:t>
            </a:r>
          </a:p>
          <a:p>
            <a:pPr marL="274320" indent="-274320" algn="l" fontAlgn="auto">
              <a:lnSpc>
                <a:spcPct val="120000"/>
              </a:lnSpc>
              <a:spcBef>
                <a:spcPts val="0"/>
              </a:spcBef>
              <a:spcAft>
                <a:spcPts val="1200"/>
              </a:spcAft>
              <a:buFont typeface="Arial" charset="0"/>
              <a:buChar char="•"/>
              <a:defRPr/>
            </a:pPr>
            <a:r>
              <a:rPr lang="en-US" sz="9800" dirty="0" smtClean="0">
                <a:solidFill>
                  <a:schemeClr val="tx1"/>
                </a:solidFill>
                <a:latin typeface="Arial" pitchFamily="34" charset="0"/>
                <a:cs typeface="Arial" pitchFamily="34" charset="0"/>
              </a:rPr>
              <a:t>Understanding the quality of the experience</a:t>
            </a:r>
          </a:p>
          <a:p>
            <a:pPr marL="274320" indent="-274320" algn="l" fontAlgn="auto">
              <a:lnSpc>
                <a:spcPct val="120000"/>
              </a:lnSpc>
              <a:spcBef>
                <a:spcPts val="0"/>
              </a:spcBef>
              <a:spcAft>
                <a:spcPts val="1200"/>
              </a:spcAft>
              <a:buFont typeface="Arial" charset="0"/>
              <a:buChar char="•"/>
              <a:defRPr/>
            </a:pPr>
            <a:r>
              <a:rPr lang="en-US" sz="9800" dirty="0" smtClean="0">
                <a:solidFill>
                  <a:schemeClr val="tx1"/>
                </a:solidFill>
                <a:latin typeface="Arial" pitchFamily="34" charset="0"/>
                <a:cs typeface="Arial" pitchFamily="34" charset="0"/>
              </a:rPr>
              <a:t>Encourage progression through the AHG program</a:t>
            </a:r>
          </a:p>
          <a:p>
            <a:pPr marL="274320" indent="-274320" algn="l" fontAlgn="auto">
              <a:lnSpc>
                <a:spcPct val="120000"/>
              </a:lnSpc>
              <a:spcBef>
                <a:spcPts val="0"/>
              </a:spcBef>
              <a:spcAft>
                <a:spcPts val="1200"/>
              </a:spcAft>
              <a:buFont typeface="Arial" charset="0"/>
              <a:buChar char="•"/>
              <a:defRPr/>
            </a:pPr>
            <a:r>
              <a:rPr lang="en-US" sz="9800" dirty="0" smtClean="0">
                <a:solidFill>
                  <a:schemeClr val="tx1"/>
                </a:solidFill>
                <a:latin typeface="Arial" pitchFamily="34" charset="0"/>
                <a:cs typeface="Arial" pitchFamily="34" charset="0"/>
              </a:rPr>
              <a:t>Practice poise &amp; interview skills</a:t>
            </a:r>
            <a:endParaRPr lang="en-US" sz="98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p:cNvSpPr>
            <a:spLocks noGrp="1"/>
          </p:cNvSpPr>
          <p:nvPr>
            <p:ph type="ctrTitle"/>
          </p:nvPr>
        </p:nvSpPr>
        <p:spPr>
          <a:xfrm>
            <a:off x="685800" y="0"/>
            <a:ext cx="7772400" cy="1470025"/>
          </a:xfrm>
        </p:spPr>
        <p:txBody>
          <a:bodyPr/>
          <a:lstStyle/>
          <a:p>
            <a:r>
              <a:rPr lang="en-US" dirty="0" smtClean="0">
                <a:latin typeface="Arial Black" pitchFamily="34" charset="0"/>
              </a:rPr>
              <a:t> Stars &amp; Stripes Award</a:t>
            </a:r>
          </a:p>
        </p:txBody>
      </p:sp>
      <p:sp>
        <p:nvSpPr>
          <p:cNvPr id="48132" name="Subtitle 2"/>
          <p:cNvSpPr>
            <a:spLocks noGrp="1"/>
          </p:cNvSpPr>
          <p:nvPr>
            <p:ph type="subTitle" idx="1"/>
          </p:nvPr>
        </p:nvSpPr>
        <p:spPr>
          <a:xfrm>
            <a:off x="1371600" y="1905000"/>
            <a:ext cx="6400800" cy="1143000"/>
          </a:xfrm>
        </p:spPr>
        <p:txBody>
          <a:bodyPr/>
          <a:lstStyle/>
          <a:p>
            <a:r>
              <a:rPr lang="en-US" sz="3600" dirty="0" smtClean="0">
                <a:solidFill>
                  <a:schemeClr val="tx1"/>
                </a:solidFill>
                <a:latin typeface="Arial" pitchFamily="34" charset="0"/>
                <a:cs typeface="Arial" pitchFamily="34" charset="0"/>
              </a:rPr>
              <a:t>AHG’s Highest Honor</a:t>
            </a:r>
          </a:p>
        </p:txBody>
      </p:sp>
      <p:pic>
        <p:nvPicPr>
          <p:cNvPr id="48134" name="Picture 8" descr="IMG_4556.2.jpg"/>
          <p:cNvPicPr>
            <a:picLocks noChangeAspect="1"/>
          </p:cNvPicPr>
          <p:nvPr/>
        </p:nvPicPr>
        <p:blipFill>
          <a:blip r:embed="rId3"/>
          <a:srcRect/>
          <a:stretch>
            <a:fillRect/>
          </a:stretch>
        </p:blipFill>
        <p:spPr bwMode="auto">
          <a:xfrm>
            <a:off x="685800" y="2717746"/>
            <a:ext cx="2286000" cy="32541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8136" name="Picture 3"/>
          <p:cNvPicPr>
            <a:picLocks noChangeAspect="1" noChangeArrowheads="1"/>
          </p:cNvPicPr>
          <p:nvPr/>
        </p:nvPicPr>
        <p:blipFill>
          <a:blip r:embed="rId4" cstate="print"/>
          <a:srcRect/>
          <a:stretch>
            <a:fillRect/>
          </a:stretch>
        </p:blipFill>
        <p:spPr bwMode="auto">
          <a:xfrm>
            <a:off x="3307977" y="3213830"/>
            <a:ext cx="2528047" cy="2261937"/>
          </a:xfrm>
          <a:prstGeom prst="rect">
            <a:avLst/>
          </a:prstGeom>
          <a:noFill/>
          <a:ln w="9525">
            <a:noFill/>
            <a:miter lim="800000"/>
            <a:headEnd/>
            <a:tailEnd/>
          </a:ln>
        </p:spPr>
      </p:pic>
      <p:pic>
        <p:nvPicPr>
          <p:cNvPr id="10" name="Picture 9" descr="Paige Roberts 08 big.jpg"/>
          <p:cNvPicPr>
            <a:picLocks noChangeAspect="1"/>
          </p:cNvPicPr>
          <p:nvPr/>
        </p:nvPicPr>
        <p:blipFill>
          <a:blip r:embed="rId5"/>
          <a:stretch>
            <a:fillRect/>
          </a:stretch>
        </p:blipFill>
        <p:spPr>
          <a:xfrm>
            <a:off x="6324600" y="2667000"/>
            <a:ext cx="2438400" cy="33555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1"/>
          <p:cNvSpPr>
            <a:spLocks noGrp="1"/>
          </p:cNvSpPr>
          <p:nvPr>
            <p:ph type="ctrTitle"/>
          </p:nvPr>
        </p:nvSpPr>
        <p:spPr>
          <a:xfrm>
            <a:off x="685800" y="0"/>
            <a:ext cx="7772400" cy="1470025"/>
          </a:xfrm>
        </p:spPr>
        <p:txBody>
          <a:bodyPr/>
          <a:lstStyle/>
          <a:p>
            <a:r>
              <a:rPr lang="en-US" dirty="0" smtClean="0">
                <a:latin typeface="Arial Black" pitchFamily="34" charset="0"/>
                <a:cs typeface="Arial" pitchFamily="34" charset="0"/>
              </a:rPr>
              <a:t>Advancement Recordkeeping</a:t>
            </a:r>
          </a:p>
        </p:txBody>
      </p:sp>
      <p:sp>
        <p:nvSpPr>
          <p:cNvPr id="49156" name="Subtitle 2"/>
          <p:cNvSpPr>
            <a:spLocks noGrp="1"/>
          </p:cNvSpPr>
          <p:nvPr>
            <p:ph type="subTitle" idx="1"/>
          </p:nvPr>
        </p:nvSpPr>
        <p:spPr>
          <a:xfrm>
            <a:off x="1219200" y="1905000"/>
            <a:ext cx="6705600" cy="4267200"/>
          </a:xfrm>
        </p:spPr>
        <p:txBody>
          <a:bodyPr/>
          <a:lstStyle/>
          <a:p>
            <a:pPr algn="l">
              <a:spcBef>
                <a:spcPts val="0"/>
              </a:spcBef>
              <a:spcAft>
                <a:spcPts val="1800"/>
              </a:spcAft>
            </a:pPr>
            <a:r>
              <a:rPr lang="en-US" b="1" u="sng" dirty="0" smtClean="0">
                <a:solidFill>
                  <a:schemeClr val="tx1"/>
                </a:solidFill>
                <a:latin typeface="Arial" pitchFamily="34" charset="0"/>
                <a:cs typeface="Arial" pitchFamily="34" charset="0"/>
              </a:rPr>
              <a:t>Girl records should include:</a:t>
            </a:r>
          </a:p>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Merit Badge Achievement Record</a:t>
            </a:r>
          </a:p>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Service Hour Tally Sheet (annual)</a:t>
            </a:r>
          </a:p>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Girl Level Award Tracking Sheet</a:t>
            </a:r>
          </a:p>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Joining Award Tracking Sheet</a:t>
            </a:r>
          </a:p>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Attendance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2"/>
          <p:cNvSpPr txBox="1">
            <a:spLocks noChangeArrowheads="1"/>
          </p:cNvSpPr>
          <p:nvPr/>
        </p:nvSpPr>
        <p:spPr bwMode="auto">
          <a:xfrm>
            <a:off x="952500" y="381000"/>
            <a:ext cx="7239000" cy="769938"/>
          </a:xfrm>
          <a:prstGeom prst="rect">
            <a:avLst/>
          </a:prstGeom>
          <a:noFill/>
          <a:ln w="9525">
            <a:noFill/>
            <a:miter lim="800000"/>
            <a:headEnd/>
            <a:tailEnd/>
          </a:ln>
        </p:spPr>
        <p:txBody>
          <a:bodyPr>
            <a:spAutoFit/>
          </a:bodyPr>
          <a:lstStyle/>
          <a:p>
            <a:pPr algn="ctr"/>
            <a:r>
              <a:rPr lang="en-US" sz="4400" dirty="0">
                <a:latin typeface="Arial Black" pitchFamily="34" charset="0"/>
              </a:rPr>
              <a:t>Ceremonies</a:t>
            </a:r>
          </a:p>
        </p:txBody>
      </p:sp>
      <p:pic>
        <p:nvPicPr>
          <p:cNvPr id="7" name="Picture 6" descr="Jennifer  TN131.jpg"/>
          <p:cNvPicPr>
            <a:picLocks noChangeAspect="1"/>
          </p:cNvPicPr>
          <p:nvPr/>
        </p:nvPicPr>
        <p:blipFill>
          <a:blip r:embed="rId3"/>
          <a:stretch>
            <a:fillRect/>
          </a:stretch>
        </p:blipFill>
        <p:spPr>
          <a:xfrm>
            <a:off x="2209800" y="1447800"/>
            <a:ext cx="4853531" cy="4343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2"/>
          <p:cNvSpPr txBox="1">
            <a:spLocks noChangeArrowheads="1"/>
          </p:cNvSpPr>
          <p:nvPr/>
        </p:nvSpPr>
        <p:spPr bwMode="auto">
          <a:xfrm>
            <a:off x="876300" y="381000"/>
            <a:ext cx="7391400" cy="769938"/>
          </a:xfrm>
          <a:prstGeom prst="rect">
            <a:avLst/>
          </a:prstGeom>
          <a:noFill/>
          <a:ln w="9525">
            <a:noFill/>
            <a:miter lim="800000"/>
            <a:headEnd/>
            <a:tailEnd/>
          </a:ln>
        </p:spPr>
        <p:txBody>
          <a:bodyPr>
            <a:spAutoFit/>
          </a:bodyPr>
          <a:lstStyle/>
          <a:p>
            <a:pPr algn="ctr"/>
            <a:r>
              <a:rPr lang="en-US" sz="4400" dirty="0">
                <a:latin typeface="Arial Black" pitchFamily="34" charset="0"/>
              </a:rPr>
              <a:t>Troop Special Events</a:t>
            </a:r>
          </a:p>
        </p:txBody>
      </p:sp>
      <p:pic>
        <p:nvPicPr>
          <p:cNvPr id="10" name="Picture 9" descr="Guthrie Oklahoma  89rs Day Parade Saturday, April 19, 2008 OK-0405.jpg"/>
          <p:cNvPicPr>
            <a:picLocks noChangeAspect="1"/>
          </p:cNvPicPr>
          <p:nvPr/>
        </p:nvPicPr>
        <p:blipFill>
          <a:blip r:embed="rId3" cstate="print"/>
          <a:stretch>
            <a:fillRect/>
          </a:stretch>
        </p:blipFill>
        <p:spPr>
          <a:xfrm>
            <a:off x="3810000" y="2057400"/>
            <a:ext cx="4685306" cy="3513980"/>
          </a:xfrm>
          <a:prstGeom prst="rect">
            <a:avLst/>
          </a:prstGeom>
        </p:spPr>
      </p:pic>
      <p:pic>
        <p:nvPicPr>
          <p:cNvPr id="11" name="Picture 10" descr="Father-Daughter Banquet Saturday, February 10, 2007 OK-0405.jpg"/>
          <p:cNvPicPr>
            <a:picLocks noChangeAspect="1"/>
          </p:cNvPicPr>
          <p:nvPr/>
        </p:nvPicPr>
        <p:blipFill>
          <a:blip r:embed="rId4" cstate="print"/>
          <a:srcRect/>
          <a:stretch>
            <a:fillRect/>
          </a:stretch>
        </p:blipFill>
        <p:spPr>
          <a:xfrm>
            <a:off x="381000" y="2133600"/>
            <a:ext cx="3048000" cy="41148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1028700" y="0"/>
            <a:ext cx="7086600" cy="1446550"/>
          </a:xfrm>
          <a:prstGeom prst="rect">
            <a:avLst/>
          </a:prstGeom>
          <a:noFill/>
          <a:ln w="9525">
            <a:noFill/>
            <a:miter lim="800000"/>
            <a:headEnd/>
            <a:tailEnd/>
          </a:ln>
        </p:spPr>
        <p:txBody>
          <a:bodyPr>
            <a:spAutoFit/>
          </a:bodyPr>
          <a:lstStyle/>
          <a:p>
            <a:pPr algn="ctr"/>
            <a:r>
              <a:rPr lang="en-US" sz="4400" dirty="0">
                <a:latin typeface="Arial Black" pitchFamily="34" charset="0"/>
              </a:rPr>
              <a:t>AHG Partnerships &amp; Programs</a:t>
            </a:r>
          </a:p>
        </p:txBody>
      </p:sp>
      <p:pic>
        <p:nvPicPr>
          <p:cNvPr id="52228" name="Picture 3" descr="sewout for patch.JPG"/>
          <p:cNvPicPr>
            <a:picLocks noChangeAspect="1"/>
          </p:cNvPicPr>
          <p:nvPr/>
        </p:nvPicPr>
        <p:blipFill>
          <a:blip r:embed="rId3"/>
          <a:srcRect/>
          <a:stretch>
            <a:fillRect/>
          </a:stretch>
        </p:blipFill>
        <p:spPr bwMode="auto">
          <a:xfrm>
            <a:off x="4419600" y="4343400"/>
            <a:ext cx="3321050" cy="1847850"/>
          </a:xfrm>
          <a:prstGeom prst="rect">
            <a:avLst/>
          </a:prstGeom>
          <a:noFill/>
          <a:ln w="9525">
            <a:noFill/>
            <a:miter lim="800000"/>
            <a:headEnd/>
            <a:tailEnd/>
          </a:ln>
        </p:spPr>
      </p:pic>
      <p:pic>
        <p:nvPicPr>
          <p:cNvPr id="52229" name="Picture 2" descr="image"/>
          <p:cNvPicPr>
            <a:picLocks noChangeAspect="1" noChangeArrowheads="1"/>
          </p:cNvPicPr>
          <p:nvPr/>
        </p:nvPicPr>
        <p:blipFill>
          <a:blip r:embed="rId4"/>
          <a:srcRect/>
          <a:stretch>
            <a:fillRect/>
          </a:stretch>
        </p:blipFill>
        <p:spPr bwMode="auto">
          <a:xfrm>
            <a:off x="155575" y="-1508125"/>
            <a:ext cx="2476500" cy="3143250"/>
          </a:xfrm>
          <a:prstGeom prst="rect">
            <a:avLst/>
          </a:prstGeom>
          <a:noFill/>
          <a:ln w="9525">
            <a:noFill/>
            <a:miter lim="800000"/>
            <a:headEnd/>
            <a:tailEnd/>
          </a:ln>
        </p:spPr>
      </p:pic>
      <p:pic>
        <p:nvPicPr>
          <p:cNvPr id="52230" name="Picture 3"/>
          <p:cNvPicPr>
            <a:picLocks noChangeAspect="1" noChangeArrowheads="1"/>
          </p:cNvPicPr>
          <p:nvPr/>
        </p:nvPicPr>
        <p:blipFill>
          <a:blip r:embed="rId5"/>
          <a:srcRect/>
          <a:stretch>
            <a:fillRect/>
          </a:stretch>
        </p:blipFill>
        <p:spPr bwMode="auto">
          <a:xfrm>
            <a:off x="685800" y="3886200"/>
            <a:ext cx="3048000" cy="2743200"/>
          </a:xfrm>
          <a:prstGeom prst="rect">
            <a:avLst/>
          </a:prstGeom>
          <a:noFill/>
          <a:ln w="9525">
            <a:noFill/>
            <a:miter lim="800000"/>
            <a:headEnd/>
            <a:tailEnd/>
          </a:ln>
        </p:spPr>
      </p:pic>
      <p:pic>
        <p:nvPicPr>
          <p:cNvPr id="52231" name="Picture 4"/>
          <p:cNvPicPr>
            <a:picLocks noChangeAspect="1" noChangeArrowheads="1"/>
          </p:cNvPicPr>
          <p:nvPr/>
        </p:nvPicPr>
        <p:blipFill>
          <a:blip r:embed="rId6"/>
          <a:srcRect/>
          <a:stretch>
            <a:fillRect/>
          </a:stretch>
        </p:blipFill>
        <p:spPr bwMode="auto">
          <a:xfrm>
            <a:off x="685800" y="1981200"/>
            <a:ext cx="2514600" cy="1795463"/>
          </a:xfrm>
          <a:prstGeom prst="rect">
            <a:avLst/>
          </a:prstGeom>
          <a:noFill/>
          <a:ln w="9525">
            <a:noFill/>
            <a:miter lim="800000"/>
            <a:headEnd/>
            <a:tailEnd/>
          </a:ln>
        </p:spPr>
      </p:pic>
      <p:pic>
        <p:nvPicPr>
          <p:cNvPr id="52232" name="Picture 8" descr="PMlogo.gif"/>
          <p:cNvPicPr>
            <a:picLocks noChangeAspect="1"/>
          </p:cNvPicPr>
          <p:nvPr/>
        </p:nvPicPr>
        <p:blipFill>
          <a:blip r:embed="rId7"/>
          <a:srcRect/>
          <a:stretch>
            <a:fillRect/>
          </a:stretch>
        </p:blipFill>
        <p:spPr bwMode="auto">
          <a:xfrm>
            <a:off x="4114800" y="2133600"/>
            <a:ext cx="4762500" cy="17430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457200" y="2438400"/>
            <a:ext cx="8229600" cy="1143000"/>
          </a:xfrm>
        </p:spPr>
        <p:txBody>
          <a:bodyPr/>
          <a:lstStyle/>
          <a:p>
            <a:r>
              <a:rPr lang="en-US" dirty="0" smtClean="0">
                <a:latin typeface="Arial Black" pitchFamily="34" charset="0"/>
              </a:rPr>
              <a:t>About AHG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2"/>
          <p:cNvSpPr txBox="1">
            <a:spLocks noChangeArrowheads="1"/>
          </p:cNvSpPr>
          <p:nvPr/>
        </p:nvSpPr>
        <p:spPr bwMode="auto">
          <a:xfrm>
            <a:off x="990600" y="304800"/>
            <a:ext cx="7239000" cy="769938"/>
          </a:xfrm>
          <a:prstGeom prst="rect">
            <a:avLst/>
          </a:prstGeom>
          <a:noFill/>
          <a:ln w="9525">
            <a:noFill/>
            <a:miter lim="800000"/>
            <a:headEnd/>
            <a:tailEnd/>
          </a:ln>
        </p:spPr>
        <p:txBody>
          <a:bodyPr>
            <a:spAutoFit/>
          </a:bodyPr>
          <a:lstStyle/>
          <a:p>
            <a:pPr algn="ctr"/>
            <a:r>
              <a:rPr lang="en-US" sz="4400" dirty="0">
                <a:latin typeface="Arial Black" pitchFamily="34" charset="0"/>
              </a:rPr>
              <a:t>AHG Girl Website</a:t>
            </a:r>
          </a:p>
        </p:txBody>
      </p:sp>
      <p:pic>
        <p:nvPicPr>
          <p:cNvPr id="53252" name="Picture 3" descr="webusinesscard_back.jpg"/>
          <p:cNvPicPr>
            <a:picLocks noChangeAspect="1"/>
          </p:cNvPicPr>
          <p:nvPr/>
        </p:nvPicPr>
        <p:blipFill>
          <a:blip r:embed="rId3"/>
          <a:srcRect/>
          <a:stretch>
            <a:fillRect/>
          </a:stretch>
        </p:blipFill>
        <p:spPr bwMode="auto">
          <a:xfrm>
            <a:off x="2057400" y="2819400"/>
            <a:ext cx="5029200" cy="2913063"/>
          </a:xfrm>
          <a:prstGeom prst="rect">
            <a:avLst/>
          </a:prstGeom>
          <a:noFill/>
          <a:ln w="9525">
            <a:noFill/>
            <a:miter lim="800000"/>
            <a:headEnd/>
            <a:tailEnd/>
          </a:ln>
        </p:spPr>
      </p:pic>
      <p:sp>
        <p:nvSpPr>
          <p:cNvPr id="53253" name="TextBox 4"/>
          <p:cNvSpPr txBox="1">
            <a:spLocks noChangeArrowheads="1"/>
          </p:cNvSpPr>
          <p:nvPr/>
        </p:nvSpPr>
        <p:spPr bwMode="auto">
          <a:xfrm>
            <a:off x="1447800" y="1752600"/>
            <a:ext cx="6324600" cy="707886"/>
          </a:xfrm>
          <a:prstGeom prst="rect">
            <a:avLst/>
          </a:prstGeom>
          <a:noFill/>
          <a:ln w="9525">
            <a:noFill/>
            <a:miter lim="800000"/>
            <a:headEnd/>
            <a:tailEnd/>
          </a:ln>
        </p:spPr>
        <p:txBody>
          <a:bodyPr>
            <a:spAutoFit/>
          </a:bodyPr>
          <a:lstStyle/>
          <a:p>
            <a:pPr algn="ctr"/>
            <a:r>
              <a:rPr lang="en-US" sz="4000" dirty="0">
                <a:latin typeface="Arial" pitchFamily="34" charset="0"/>
                <a:cs typeface="Arial" pitchFamily="34" charset="0"/>
              </a:rPr>
              <a:t>www.ahgonline.org/girls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xfrm>
            <a:off x="685800" y="381000"/>
            <a:ext cx="7772400" cy="1470025"/>
          </a:xfrm>
        </p:spPr>
        <p:txBody>
          <a:bodyPr/>
          <a:lstStyle/>
          <a:p>
            <a:pPr eaLnBrk="1" hangingPunct="1"/>
            <a:r>
              <a:rPr lang="en-US" dirty="0" smtClean="0">
                <a:latin typeface="Arial Black" pitchFamily="34" charset="0"/>
              </a:rPr>
              <a:t>Troop Recognitions</a:t>
            </a:r>
          </a:p>
        </p:txBody>
      </p:sp>
      <p:sp>
        <p:nvSpPr>
          <p:cNvPr id="3" name="Subtitle 2"/>
          <p:cNvSpPr>
            <a:spLocks noGrp="1"/>
          </p:cNvSpPr>
          <p:nvPr>
            <p:ph type="subTitle" idx="1"/>
          </p:nvPr>
        </p:nvSpPr>
        <p:spPr>
          <a:xfrm>
            <a:off x="762000" y="1828800"/>
            <a:ext cx="4876800" cy="2590800"/>
          </a:xfrm>
        </p:spPr>
        <p:txBody>
          <a:bodyPr rtlCol="0">
            <a:normAutofit lnSpcReduction="10000"/>
          </a:bodyPr>
          <a:lstStyle/>
          <a:p>
            <a:pPr indent="-457200" algn="l" eaLnBrk="1" fontAlgn="auto" hangingPunct="1">
              <a:spcBef>
                <a:spcPts val="0"/>
              </a:spcBef>
              <a:spcAft>
                <a:spcPts val="1200"/>
              </a:spcAft>
              <a:buFont typeface="Wingdings" pitchFamily="2" charset="2"/>
              <a:buChar char="v"/>
              <a:defRPr/>
            </a:pPr>
            <a:r>
              <a:rPr lang="en-US" dirty="0" smtClean="0">
                <a:solidFill>
                  <a:schemeClr val="tx1"/>
                </a:solidFill>
                <a:latin typeface="Arial" pitchFamily="34" charset="0"/>
                <a:cs typeface="Arial" pitchFamily="34" charset="0"/>
              </a:rPr>
              <a:t>Honor Troop</a:t>
            </a:r>
          </a:p>
          <a:p>
            <a:pPr indent="-457200" algn="l" eaLnBrk="1" fontAlgn="auto" hangingPunct="1">
              <a:spcBef>
                <a:spcPts val="0"/>
              </a:spcBef>
              <a:spcAft>
                <a:spcPts val="1200"/>
              </a:spcAft>
              <a:buFont typeface="Wingdings" pitchFamily="2" charset="2"/>
              <a:buChar char="v"/>
              <a:defRPr/>
            </a:pPr>
            <a:r>
              <a:rPr lang="en-US" dirty="0" smtClean="0">
                <a:solidFill>
                  <a:schemeClr val="tx1"/>
                </a:solidFill>
                <a:latin typeface="Arial" pitchFamily="34" charset="0"/>
                <a:cs typeface="Arial" pitchFamily="34" charset="0"/>
              </a:rPr>
              <a:t>HUGS Patch Program</a:t>
            </a:r>
          </a:p>
          <a:p>
            <a:pPr indent="-457200" algn="l" eaLnBrk="1" fontAlgn="auto" hangingPunct="1">
              <a:spcBef>
                <a:spcPts val="0"/>
              </a:spcBef>
              <a:spcAft>
                <a:spcPts val="1200"/>
              </a:spcAft>
              <a:buFont typeface="Wingdings" pitchFamily="2" charset="2"/>
              <a:buChar char="v"/>
              <a:defRPr/>
            </a:pPr>
            <a:r>
              <a:rPr lang="en-US" dirty="0" smtClean="0">
                <a:solidFill>
                  <a:schemeClr val="tx1"/>
                </a:solidFill>
                <a:latin typeface="Arial" pitchFamily="34" charset="0"/>
                <a:cs typeface="Arial" pitchFamily="34" charset="0"/>
              </a:rPr>
              <a:t>PFP Patches</a:t>
            </a:r>
          </a:p>
          <a:p>
            <a:pPr indent="-457200" algn="l" eaLnBrk="1" fontAlgn="auto" hangingPunct="1">
              <a:spcBef>
                <a:spcPts val="0"/>
              </a:spcBef>
              <a:spcAft>
                <a:spcPts val="1200"/>
              </a:spcAft>
              <a:buFont typeface="Wingdings" pitchFamily="2" charset="2"/>
              <a:buChar char="v"/>
              <a:defRPr/>
            </a:pPr>
            <a:r>
              <a:rPr lang="en-US" dirty="0" smtClean="0">
                <a:solidFill>
                  <a:schemeClr val="tx1"/>
                </a:solidFill>
                <a:latin typeface="Arial" pitchFamily="34" charset="0"/>
                <a:cs typeface="Arial" pitchFamily="34" charset="0"/>
              </a:rPr>
              <a:t>Girl Activity Patches</a:t>
            </a:r>
          </a:p>
          <a:p>
            <a:pPr indent="-457200" algn="l" eaLnBrk="1" fontAlgn="auto" hangingPunct="1">
              <a:spcBef>
                <a:spcPts val="0"/>
              </a:spcBef>
              <a:spcAft>
                <a:spcPts val="1200"/>
              </a:spcAft>
              <a:buFont typeface="Arial" pitchFamily="34" charset="0"/>
              <a:buNone/>
              <a:defRPr/>
            </a:pPr>
            <a:endParaRPr lang="en-US" dirty="0">
              <a:solidFill>
                <a:schemeClr val="tx1"/>
              </a:solidFill>
            </a:endParaRPr>
          </a:p>
        </p:txBody>
      </p:sp>
      <p:pic>
        <p:nvPicPr>
          <p:cNvPr id="63495" name="Picture 8" descr="prize - patch.gif"/>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38200" y="4419600"/>
            <a:ext cx="1962150" cy="1962150"/>
          </a:xfrm>
          <a:prstGeom prst="rect">
            <a:avLst/>
          </a:prstGeom>
          <a:noFill/>
          <a:ln w="9525">
            <a:noFill/>
            <a:miter lim="800000"/>
            <a:headEnd/>
            <a:tailEnd/>
          </a:ln>
        </p:spPr>
      </p:pic>
      <p:pic>
        <p:nvPicPr>
          <p:cNvPr id="9" name="Picture 8" descr="PFP_logo.jpg"/>
          <p:cNvPicPr>
            <a:picLocks noChangeAspect="1"/>
          </p:cNvPicPr>
          <p:nvPr/>
        </p:nvPicPr>
        <p:blipFill>
          <a:blip r:embed="rId4"/>
          <a:stretch>
            <a:fillRect/>
          </a:stretch>
        </p:blipFill>
        <p:spPr>
          <a:xfrm>
            <a:off x="5410200" y="4495800"/>
            <a:ext cx="2514600" cy="1828800"/>
          </a:xfrm>
          <a:prstGeom prst="rect">
            <a:avLst/>
          </a:prstGeom>
        </p:spPr>
      </p:pic>
      <p:pic>
        <p:nvPicPr>
          <p:cNvPr id="10" name="Picture 2"/>
          <p:cNvPicPr>
            <a:picLocks noChangeAspect="1" noChangeArrowheads="1"/>
          </p:cNvPicPr>
          <p:nvPr/>
        </p:nvPicPr>
        <p:blipFill>
          <a:blip r:embed="rId5"/>
          <a:srcRect/>
          <a:stretch>
            <a:fillRect/>
          </a:stretch>
        </p:blipFill>
        <p:spPr bwMode="auto">
          <a:xfrm>
            <a:off x="3124200" y="4343400"/>
            <a:ext cx="2062163" cy="2098675"/>
          </a:xfrm>
          <a:prstGeom prst="rect">
            <a:avLst/>
          </a:prstGeom>
          <a:noFill/>
          <a:ln w="9525">
            <a:noFill/>
            <a:miter lim="800000"/>
            <a:headEnd/>
            <a:tailEnd/>
          </a:ln>
        </p:spPr>
      </p:pic>
      <p:pic>
        <p:nvPicPr>
          <p:cNvPr id="12" name="Picture 9" descr="honor_troop.gif"/>
          <p:cNvPicPr>
            <a:picLocks noChangeAspect="1"/>
          </p:cNvPicPr>
          <p:nvPr/>
        </p:nvPicPr>
        <p:blipFill>
          <a:blip r:embed="rId6"/>
          <a:srcRect/>
          <a:stretch>
            <a:fillRect/>
          </a:stretch>
        </p:blipFill>
        <p:spPr bwMode="auto">
          <a:xfrm>
            <a:off x="5943600" y="1905000"/>
            <a:ext cx="2274711"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p:cNvSpPr>
            <a:spLocks noGrp="1"/>
          </p:cNvSpPr>
          <p:nvPr>
            <p:ph type="title"/>
          </p:nvPr>
        </p:nvSpPr>
        <p:spPr>
          <a:xfrm>
            <a:off x="457200" y="274638"/>
            <a:ext cx="8229600" cy="1143000"/>
          </a:xfrm>
        </p:spPr>
        <p:txBody>
          <a:bodyPr/>
          <a:lstStyle/>
          <a:p>
            <a:r>
              <a:rPr lang="en-US" dirty="0" smtClean="0">
                <a:latin typeface="Arial Black" pitchFamily="34" charset="0"/>
              </a:rPr>
              <a:t>Nurturing the AHG Troop</a:t>
            </a:r>
          </a:p>
        </p:txBody>
      </p:sp>
      <p:pic>
        <p:nvPicPr>
          <p:cNvPr id="7" name="Picture 4" descr="Y:\Pictures\Pictures\Challenge Camp 06\IMAG0558.JPG"/>
          <p:cNvPicPr>
            <a:picLocks noChangeAspect="1" noChangeArrowheads="1"/>
          </p:cNvPicPr>
          <p:nvPr/>
        </p:nvPicPr>
        <p:blipFill>
          <a:blip r:embed="rId3"/>
          <a:srcRect/>
          <a:stretch>
            <a:fillRect/>
          </a:stretch>
        </p:blipFill>
        <p:spPr bwMode="auto">
          <a:xfrm>
            <a:off x="4572000" y="2514600"/>
            <a:ext cx="3824288" cy="2867025"/>
          </a:xfrm>
          <a:prstGeom prst="rect">
            <a:avLst/>
          </a:prstGeom>
          <a:noFill/>
          <a:ln w="9525">
            <a:noFill/>
            <a:miter lim="800000"/>
            <a:headEnd/>
            <a:tailEnd/>
          </a:ln>
        </p:spPr>
      </p:pic>
      <p:pic>
        <p:nvPicPr>
          <p:cNvPr id="12" name="Picture 11" descr="100_7047.JPG"/>
          <p:cNvPicPr>
            <a:picLocks noChangeAspect="1"/>
          </p:cNvPicPr>
          <p:nvPr/>
        </p:nvPicPr>
        <p:blipFill>
          <a:blip r:embed="rId4"/>
          <a:srcRect t="9375" b="10938"/>
          <a:stretch>
            <a:fillRect/>
          </a:stretch>
        </p:blipFill>
        <p:spPr>
          <a:xfrm>
            <a:off x="838200" y="2133600"/>
            <a:ext cx="3238500" cy="38862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p:cNvSpPr>
            <a:spLocks noGrp="1"/>
          </p:cNvSpPr>
          <p:nvPr>
            <p:ph type="ctrTitle"/>
          </p:nvPr>
        </p:nvSpPr>
        <p:spPr>
          <a:xfrm>
            <a:off x="685800" y="0"/>
            <a:ext cx="7772400" cy="1470025"/>
          </a:xfrm>
        </p:spPr>
        <p:txBody>
          <a:bodyPr/>
          <a:lstStyle/>
          <a:p>
            <a:r>
              <a:rPr lang="en-US" dirty="0" smtClean="0">
                <a:latin typeface="Arial Black" pitchFamily="34" charset="0"/>
              </a:rPr>
              <a:t>Spiritual Development of Unit Leadership</a:t>
            </a:r>
          </a:p>
        </p:txBody>
      </p:sp>
      <p:pic>
        <p:nvPicPr>
          <p:cNvPr id="8" name="Picture 7" descr="open_bible-791649.jpg"/>
          <p:cNvPicPr>
            <a:picLocks noChangeAspect="1"/>
          </p:cNvPicPr>
          <p:nvPr/>
        </p:nvPicPr>
        <p:blipFill>
          <a:blip r:embed="rId3">
            <a:clrChange>
              <a:clrFrom>
                <a:srgbClr val="FFFFFF"/>
              </a:clrFrom>
              <a:clrTo>
                <a:srgbClr val="FFFFFF">
                  <a:alpha val="0"/>
                </a:srgbClr>
              </a:clrTo>
            </a:clrChange>
          </a:blip>
          <a:stretch>
            <a:fillRect/>
          </a:stretch>
        </p:blipFill>
        <p:spPr>
          <a:xfrm>
            <a:off x="2667000" y="2667000"/>
            <a:ext cx="3810000" cy="27813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609600" y="304800"/>
            <a:ext cx="7924800" cy="1470025"/>
          </a:xfrm>
        </p:spPr>
        <p:txBody>
          <a:bodyPr/>
          <a:lstStyle/>
          <a:p>
            <a:pPr eaLnBrk="1" hangingPunct="1"/>
            <a:r>
              <a:rPr lang="en-US" dirty="0" smtClean="0">
                <a:latin typeface="Arial Black" pitchFamily="34" charset="0"/>
              </a:rPr>
              <a:t>Succession Planning</a:t>
            </a:r>
          </a:p>
        </p:txBody>
      </p:sp>
      <p:sp>
        <p:nvSpPr>
          <p:cNvPr id="3" name="Subtitle 2"/>
          <p:cNvSpPr>
            <a:spLocks noGrp="1"/>
          </p:cNvSpPr>
          <p:nvPr>
            <p:ph type="subTitle" idx="1"/>
          </p:nvPr>
        </p:nvSpPr>
        <p:spPr>
          <a:xfrm>
            <a:off x="457200" y="2057400"/>
            <a:ext cx="8458200" cy="4495800"/>
          </a:xfrm>
        </p:spPr>
        <p:txBody>
          <a:bodyPr rtlCol="0">
            <a:normAutofit/>
          </a:bodyPr>
          <a:lstStyle/>
          <a:p>
            <a:pPr algn="l" eaLnBrk="1" fontAlgn="auto" hangingPunct="1">
              <a:spcBef>
                <a:spcPts val="0"/>
              </a:spcBef>
              <a:spcAft>
                <a:spcPts val="1200"/>
              </a:spcAft>
              <a:buFont typeface="Arial" pitchFamily="34" charset="0"/>
              <a:buNone/>
              <a:defRPr/>
            </a:pPr>
            <a:r>
              <a:rPr lang="en-US" sz="2400" dirty="0" smtClean="0">
                <a:solidFill>
                  <a:schemeClr val="tx1"/>
                </a:solidFill>
                <a:latin typeface="Arial" pitchFamily="34" charset="0"/>
                <a:cs typeface="Arial" pitchFamily="34" charset="0"/>
              </a:rPr>
              <a:t>“If you fail to develop a strategy to replace yourself, you will</a:t>
            </a:r>
          </a:p>
          <a:p>
            <a:pPr lvl="1" indent="-274320" algn="l" eaLnBrk="1" fontAlgn="auto" hangingPunct="1">
              <a:spcBef>
                <a:spcPts val="0"/>
              </a:spcBef>
              <a:spcAft>
                <a:spcPts val="1200"/>
              </a:spcAft>
              <a:buFont typeface="Arial" charset="0"/>
              <a:buChar char="•"/>
              <a:defRPr/>
            </a:pPr>
            <a:r>
              <a:rPr lang="en-US" sz="2400" dirty="0" smtClean="0">
                <a:solidFill>
                  <a:schemeClr val="tx1"/>
                </a:solidFill>
                <a:latin typeface="Arial" pitchFamily="34" charset="0"/>
                <a:cs typeface="Arial" pitchFamily="34" charset="0"/>
              </a:rPr>
              <a:t>Force talented individuals to remain in the wings. </a:t>
            </a:r>
          </a:p>
          <a:p>
            <a:pPr lvl="1" indent="-274320" algn="l" eaLnBrk="1" fontAlgn="auto" hangingPunct="1">
              <a:spcBef>
                <a:spcPts val="0"/>
              </a:spcBef>
              <a:spcAft>
                <a:spcPts val="1200"/>
              </a:spcAft>
              <a:buFont typeface="Arial" charset="0"/>
              <a:buChar char="•"/>
              <a:defRPr/>
            </a:pPr>
            <a:r>
              <a:rPr lang="en-US" sz="2400" dirty="0" smtClean="0">
                <a:solidFill>
                  <a:schemeClr val="tx1"/>
                </a:solidFill>
                <a:latin typeface="Arial" pitchFamily="34" charset="0"/>
                <a:cs typeface="Arial" pitchFamily="34" charset="0"/>
              </a:rPr>
              <a:t>Cause potential leaders to exit the organization.</a:t>
            </a:r>
          </a:p>
          <a:p>
            <a:pPr lvl="1" indent="-274320" algn="l" eaLnBrk="1" fontAlgn="auto" hangingPunct="1">
              <a:spcBef>
                <a:spcPts val="0"/>
              </a:spcBef>
              <a:spcAft>
                <a:spcPts val="1200"/>
              </a:spcAft>
              <a:buFont typeface="Arial" charset="0"/>
              <a:buChar char="•"/>
              <a:defRPr/>
            </a:pPr>
            <a:r>
              <a:rPr lang="en-US" sz="2400" dirty="0" smtClean="0">
                <a:solidFill>
                  <a:schemeClr val="tx1"/>
                </a:solidFill>
                <a:latin typeface="Arial" pitchFamily="34" charset="0"/>
                <a:cs typeface="Arial" pitchFamily="34" charset="0"/>
              </a:rPr>
              <a:t>Stifle needed insight from valuable team members.</a:t>
            </a:r>
          </a:p>
          <a:p>
            <a:pPr lvl="1" indent="-274320" algn="l" eaLnBrk="1" fontAlgn="auto" hangingPunct="1">
              <a:spcBef>
                <a:spcPts val="0"/>
              </a:spcBef>
              <a:spcAft>
                <a:spcPts val="1200"/>
              </a:spcAft>
              <a:buFont typeface="Arial" charset="0"/>
              <a:buChar char="•"/>
              <a:defRPr/>
            </a:pPr>
            <a:r>
              <a:rPr lang="en-US" sz="2400" dirty="0" smtClean="0">
                <a:solidFill>
                  <a:schemeClr val="tx1"/>
                </a:solidFill>
                <a:latin typeface="Arial" pitchFamily="34" charset="0"/>
                <a:cs typeface="Arial" pitchFamily="34" charset="0"/>
              </a:rPr>
              <a:t>Hinder your ability to recruit volunteers.</a:t>
            </a:r>
          </a:p>
          <a:p>
            <a:pPr lvl="1" indent="-274320" algn="l" eaLnBrk="1" fontAlgn="auto" hangingPunct="1">
              <a:spcBef>
                <a:spcPts val="0"/>
              </a:spcBef>
              <a:spcAft>
                <a:spcPts val="1200"/>
              </a:spcAft>
              <a:buFont typeface="Arial" charset="0"/>
              <a:buChar char="•"/>
              <a:defRPr/>
            </a:pPr>
            <a:r>
              <a:rPr lang="en-US" sz="2400" dirty="0" smtClean="0">
                <a:solidFill>
                  <a:schemeClr val="tx1"/>
                </a:solidFill>
                <a:latin typeface="Arial" pitchFamily="34" charset="0"/>
                <a:cs typeface="Arial" pitchFamily="34" charset="0"/>
              </a:rPr>
              <a:t>Limit the growth of your programs and ministries.”</a:t>
            </a:r>
          </a:p>
          <a:p>
            <a:pPr eaLnBrk="1" fontAlgn="auto" hangingPunct="1">
              <a:spcAft>
                <a:spcPts val="0"/>
              </a:spcAft>
              <a:buFont typeface="Arial" pitchFamily="34" charset="0"/>
              <a:buNone/>
              <a:defRPr/>
            </a:pPr>
            <a:endParaRPr lang="en-US" sz="2000" dirty="0" smtClean="0">
              <a:solidFill>
                <a:schemeClr val="tx1"/>
              </a:solidFill>
              <a:latin typeface="Arial" pitchFamily="34" charset="0"/>
              <a:cs typeface="Arial" pitchFamily="34" charset="0"/>
            </a:endParaRPr>
          </a:p>
          <a:p>
            <a:pPr eaLnBrk="1" fontAlgn="auto" hangingPunct="1">
              <a:spcAft>
                <a:spcPts val="0"/>
              </a:spcAft>
              <a:buFont typeface="Arial" pitchFamily="34" charset="0"/>
              <a:buNone/>
              <a:defRPr/>
            </a:pPr>
            <a:r>
              <a:rPr lang="en-US" sz="1600" dirty="0" smtClean="0">
                <a:solidFill>
                  <a:schemeClr val="tx1"/>
                </a:solidFill>
                <a:latin typeface="Arial" pitchFamily="34" charset="0"/>
                <a:cs typeface="Arial" pitchFamily="34" charset="0"/>
              </a:rPr>
              <a:t>Andy Stanley</a:t>
            </a:r>
          </a:p>
          <a:p>
            <a:pPr eaLnBrk="1" fontAlgn="auto" hangingPunct="1">
              <a:spcAft>
                <a:spcPts val="0"/>
              </a:spcAft>
              <a:buFont typeface="Arial" pitchFamily="34" charset="0"/>
              <a:buNone/>
              <a:defRPr/>
            </a:pPr>
            <a:r>
              <a:rPr lang="en-US" sz="1600" dirty="0" smtClean="0">
                <a:solidFill>
                  <a:schemeClr val="tx1"/>
                </a:solidFill>
                <a:latin typeface="Arial" pitchFamily="34" charset="0"/>
                <a:cs typeface="Arial" pitchFamily="34" charset="0"/>
              </a:rPr>
              <a:t>“Seven Practices of Effective Ministry”</a:t>
            </a:r>
            <a:endParaRPr lang="en-US" sz="16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a:xfrm>
            <a:off x="685800" y="381000"/>
            <a:ext cx="7772400" cy="1470025"/>
          </a:xfrm>
        </p:spPr>
        <p:txBody>
          <a:bodyPr/>
          <a:lstStyle/>
          <a:p>
            <a:pPr eaLnBrk="1" hangingPunct="1"/>
            <a:r>
              <a:rPr lang="en-US" dirty="0" smtClean="0">
                <a:latin typeface="Arial Black" pitchFamily="34" charset="0"/>
              </a:rPr>
              <a:t>Recruiting Adults/Girls</a:t>
            </a:r>
          </a:p>
        </p:txBody>
      </p:sp>
      <p:sp>
        <p:nvSpPr>
          <p:cNvPr id="3" name="Subtitle 2"/>
          <p:cNvSpPr>
            <a:spLocks noGrp="1"/>
          </p:cNvSpPr>
          <p:nvPr>
            <p:ph type="subTitle" idx="1"/>
          </p:nvPr>
        </p:nvSpPr>
        <p:spPr>
          <a:xfrm>
            <a:off x="838200" y="1828800"/>
            <a:ext cx="7543800" cy="1752600"/>
          </a:xfrm>
        </p:spPr>
        <p:txBody>
          <a:bodyPr rtlCol="0">
            <a:normAutofit/>
          </a:bodyPr>
          <a:lstStyle/>
          <a:p>
            <a:pPr algn="l" eaLnBrk="1" fontAlgn="auto" hangingPunct="1">
              <a:lnSpc>
                <a:spcPct val="120000"/>
              </a:lnSpc>
              <a:spcBef>
                <a:spcPts val="0"/>
              </a:spcBef>
              <a:spcAft>
                <a:spcPts val="1800"/>
              </a:spcAft>
              <a:buFont typeface="Wingdings" pitchFamily="2" charset="2"/>
              <a:buChar char="v"/>
              <a:defRPr/>
            </a:pPr>
            <a:r>
              <a:rPr lang="en-US" dirty="0" smtClean="0">
                <a:solidFill>
                  <a:schemeClr val="tx1"/>
                </a:solidFill>
                <a:latin typeface="Arial" pitchFamily="34" charset="0"/>
                <a:cs typeface="Arial" pitchFamily="34" charset="0"/>
              </a:rPr>
              <a:t>  Recruiting is an “Ongoing Process”</a:t>
            </a:r>
          </a:p>
          <a:p>
            <a:pPr algn="l" eaLnBrk="1" fontAlgn="auto" hangingPunct="1">
              <a:lnSpc>
                <a:spcPct val="120000"/>
              </a:lnSpc>
              <a:spcBef>
                <a:spcPts val="0"/>
              </a:spcBef>
              <a:spcAft>
                <a:spcPts val="1800"/>
              </a:spcAft>
              <a:buFont typeface="Wingdings" pitchFamily="2" charset="2"/>
              <a:buChar char="v"/>
              <a:defRPr/>
            </a:pPr>
            <a:r>
              <a:rPr lang="en-US" dirty="0" smtClean="0">
                <a:solidFill>
                  <a:schemeClr val="tx1"/>
                </a:solidFill>
                <a:latin typeface="Arial" pitchFamily="34" charset="0"/>
                <a:cs typeface="Arial" pitchFamily="34" charset="0"/>
              </a:rPr>
              <a:t>  Develop an annual recruitment plan</a:t>
            </a:r>
            <a:endParaRPr lang="en-US" dirty="0">
              <a:solidFill>
                <a:schemeClr val="tx1"/>
              </a:solidFill>
              <a:latin typeface="Arial" pitchFamily="34" charset="0"/>
              <a:cs typeface="Arial" pitchFamily="34" charset="0"/>
            </a:endParaRPr>
          </a:p>
        </p:txBody>
      </p:sp>
      <p:pic>
        <p:nvPicPr>
          <p:cNvPr id="10" name="Picture 9" descr="AHG Challenge Camp 07 skit 5.jpg"/>
          <p:cNvPicPr>
            <a:picLocks noChangeAspect="1"/>
          </p:cNvPicPr>
          <p:nvPr/>
        </p:nvPicPr>
        <p:blipFill>
          <a:blip r:embed="rId3" cstate="print"/>
          <a:srcRect/>
          <a:stretch>
            <a:fillRect/>
          </a:stretch>
        </p:blipFill>
        <p:spPr>
          <a:xfrm>
            <a:off x="1143000" y="3319462"/>
            <a:ext cx="5029200" cy="2908453"/>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2"/>
          <p:cNvSpPr txBox="1">
            <a:spLocks noChangeArrowheads="1"/>
          </p:cNvSpPr>
          <p:nvPr/>
        </p:nvSpPr>
        <p:spPr bwMode="auto">
          <a:xfrm>
            <a:off x="0" y="0"/>
            <a:ext cx="9144000" cy="1446213"/>
          </a:xfrm>
          <a:prstGeom prst="rect">
            <a:avLst/>
          </a:prstGeom>
          <a:noFill/>
          <a:ln w="9525">
            <a:noFill/>
            <a:miter lim="800000"/>
            <a:headEnd/>
            <a:tailEnd/>
          </a:ln>
        </p:spPr>
        <p:txBody>
          <a:bodyPr>
            <a:spAutoFit/>
          </a:bodyPr>
          <a:lstStyle/>
          <a:p>
            <a:pPr algn="ctr"/>
            <a:r>
              <a:rPr lang="en-US" sz="4400" b="1" dirty="0">
                <a:latin typeface="Arial Black" pitchFamily="34" charset="0"/>
              </a:rPr>
              <a:t>Girl Retention – What Keeps Girls in the Program?</a:t>
            </a:r>
          </a:p>
        </p:txBody>
      </p:sp>
      <p:pic>
        <p:nvPicPr>
          <p:cNvPr id="59397" name="Picture 4" descr="OH0612.jpg"/>
          <p:cNvPicPr>
            <a:picLocks noChangeAspect="1"/>
          </p:cNvPicPr>
          <p:nvPr/>
        </p:nvPicPr>
        <p:blipFill>
          <a:blip r:embed="rId3"/>
          <a:srcRect/>
          <a:stretch>
            <a:fillRect/>
          </a:stretch>
        </p:blipFill>
        <p:spPr bwMode="auto">
          <a:xfrm>
            <a:off x="1447800" y="1828800"/>
            <a:ext cx="2971800" cy="3962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8" descr="AHG Challenge Camp 07 Ropes 5.jpg"/>
          <p:cNvPicPr>
            <a:picLocks noChangeAspect="1"/>
          </p:cNvPicPr>
          <p:nvPr/>
        </p:nvPicPr>
        <p:blipFill>
          <a:blip r:embed="rId4"/>
          <a:srcRect/>
          <a:stretch>
            <a:fillRect/>
          </a:stretch>
        </p:blipFill>
        <p:spPr bwMode="auto">
          <a:xfrm>
            <a:off x="4876800" y="1981200"/>
            <a:ext cx="28575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1"/>
          <p:cNvSpPr>
            <a:spLocks noGrp="1"/>
          </p:cNvSpPr>
          <p:nvPr>
            <p:ph type="ctrTitle"/>
          </p:nvPr>
        </p:nvSpPr>
        <p:spPr>
          <a:xfrm>
            <a:off x="685800" y="0"/>
            <a:ext cx="7772400" cy="1470025"/>
          </a:xfrm>
        </p:spPr>
        <p:txBody>
          <a:bodyPr/>
          <a:lstStyle/>
          <a:p>
            <a:r>
              <a:rPr lang="en-US" dirty="0" smtClean="0">
                <a:latin typeface="Arial Black" pitchFamily="34" charset="0"/>
              </a:rPr>
              <a:t>Group Activity</a:t>
            </a:r>
          </a:p>
        </p:txBody>
      </p:sp>
      <p:pic>
        <p:nvPicPr>
          <p:cNvPr id="6" name="Picture 5" descr="HIBreakouts.jpg"/>
          <p:cNvPicPr>
            <a:picLocks noChangeAspect="1"/>
          </p:cNvPicPr>
          <p:nvPr/>
        </p:nvPicPr>
        <p:blipFill>
          <a:blip r:embed="rId3"/>
          <a:stretch>
            <a:fillRect/>
          </a:stretch>
        </p:blipFill>
        <p:spPr>
          <a:xfrm>
            <a:off x="2409825" y="1524000"/>
            <a:ext cx="4343400" cy="43434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ctrTitle"/>
          </p:nvPr>
        </p:nvSpPr>
        <p:spPr>
          <a:xfrm>
            <a:off x="685800" y="228600"/>
            <a:ext cx="7772400" cy="1470025"/>
          </a:xfrm>
        </p:spPr>
        <p:txBody>
          <a:bodyPr/>
          <a:lstStyle/>
          <a:p>
            <a:r>
              <a:rPr lang="en-US" dirty="0" smtClean="0">
                <a:latin typeface="Arial Black" pitchFamily="34" charset="0"/>
              </a:rPr>
              <a:t>Communication</a:t>
            </a:r>
          </a:p>
        </p:txBody>
      </p:sp>
      <p:sp>
        <p:nvSpPr>
          <p:cNvPr id="61444" name="Subtitle 2"/>
          <p:cNvSpPr>
            <a:spLocks noGrp="1"/>
          </p:cNvSpPr>
          <p:nvPr>
            <p:ph type="subTitle" idx="1"/>
          </p:nvPr>
        </p:nvSpPr>
        <p:spPr>
          <a:xfrm>
            <a:off x="1371600" y="2667000"/>
            <a:ext cx="6400800" cy="2133600"/>
          </a:xfrm>
        </p:spPr>
        <p:txBody>
          <a:bodyPr/>
          <a:lstStyle/>
          <a:p>
            <a:pPr>
              <a:spcBef>
                <a:spcPts val="0"/>
              </a:spcBef>
              <a:spcAft>
                <a:spcPts val="1800"/>
              </a:spcAft>
            </a:pPr>
            <a:r>
              <a:rPr lang="en-US" dirty="0" smtClean="0">
                <a:solidFill>
                  <a:schemeClr val="tx1"/>
                </a:solidFill>
                <a:latin typeface="Arial" pitchFamily="34" charset="0"/>
                <a:cs typeface="Arial" pitchFamily="34" charset="0"/>
              </a:rPr>
              <a:t>Parents</a:t>
            </a:r>
          </a:p>
          <a:p>
            <a:pPr>
              <a:spcBef>
                <a:spcPts val="0"/>
              </a:spcBef>
              <a:spcAft>
                <a:spcPts val="1800"/>
              </a:spcAft>
            </a:pPr>
            <a:r>
              <a:rPr lang="en-US" dirty="0" smtClean="0">
                <a:solidFill>
                  <a:schemeClr val="tx1"/>
                </a:solidFill>
                <a:latin typeface="Arial" pitchFamily="34" charset="0"/>
                <a:cs typeface="Arial" pitchFamily="34" charset="0"/>
              </a:rPr>
              <a:t>Troop Board &amp; Leadership Team</a:t>
            </a:r>
          </a:p>
          <a:p>
            <a:pPr>
              <a:spcBef>
                <a:spcPts val="0"/>
              </a:spcBef>
              <a:spcAft>
                <a:spcPts val="1800"/>
              </a:spcAft>
            </a:pPr>
            <a:r>
              <a:rPr lang="en-US" dirty="0" smtClean="0">
                <a:solidFill>
                  <a:schemeClr val="tx1"/>
                </a:solidFill>
                <a:latin typeface="Arial" pitchFamily="34" charset="0"/>
                <a:cs typeface="Arial" pitchFamily="34" charset="0"/>
              </a:rPr>
              <a:t>AHG Inc. /Council Office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ctrTitle"/>
          </p:nvPr>
        </p:nvSpPr>
        <p:spPr>
          <a:xfrm>
            <a:off x="685800" y="0"/>
            <a:ext cx="7772400" cy="1470025"/>
          </a:xfrm>
        </p:spPr>
        <p:txBody>
          <a:bodyPr/>
          <a:lstStyle/>
          <a:p>
            <a:r>
              <a:rPr lang="en-US" dirty="0" smtClean="0">
                <a:latin typeface="Arial Black" pitchFamily="34" charset="0"/>
              </a:rPr>
              <a:t>Unit Leader Resources</a:t>
            </a:r>
          </a:p>
        </p:txBody>
      </p:sp>
      <p:sp>
        <p:nvSpPr>
          <p:cNvPr id="3" name="Subtitle 2"/>
          <p:cNvSpPr>
            <a:spLocks noGrp="1"/>
          </p:cNvSpPr>
          <p:nvPr>
            <p:ph type="subTitle" idx="1"/>
          </p:nvPr>
        </p:nvSpPr>
        <p:spPr>
          <a:xfrm>
            <a:off x="1866900" y="1981200"/>
            <a:ext cx="5410200" cy="3352800"/>
          </a:xfrm>
        </p:spPr>
        <p:txBody>
          <a:bodyPr rtlCol="0">
            <a:normAutofit fontScale="92500" lnSpcReduction="20000"/>
          </a:bodyPr>
          <a:lstStyle/>
          <a:p>
            <a:pPr fontAlgn="auto">
              <a:lnSpc>
                <a:spcPct val="120000"/>
              </a:lnSpc>
              <a:spcBef>
                <a:spcPts val="0"/>
              </a:spcBef>
              <a:spcAft>
                <a:spcPts val="1800"/>
              </a:spcAft>
              <a:buFont typeface="Arial" pitchFamily="34" charset="0"/>
              <a:buNone/>
              <a:defRPr/>
            </a:pPr>
            <a:r>
              <a:rPr lang="en-US" dirty="0" smtClean="0">
                <a:solidFill>
                  <a:schemeClr val="tx1"/>
                </a:solidFill>
                <a:latin typeface="Arial" pitchFamily="34" charset="0"/>
                <a:cs typeface="Arial" pitchFamily="34" charset="0"/>
              </a:rPr>
              <a:t>Unit Leader Handbook</a:t>
            </a:r>
          </a:p>
          <a:p>
            <a:pPr fontAlgn="auto">
              <a:lnSpc>
                <a:spcPct val="120000"/>
              </a:lnSpc>
              <a:spcBef>
                <a:spcPts val="0"/>
              </a:spcBef>
              <a:spcAft>
                <a:spcPts val="1800"/>
              </a:spcAft>
              <a:buFont typeface="Arial" pitchFamily="34" charset="0"/>
              <a:buNone/>
              <a:defRPr/>
            </a:pPr>
            <a:r>
              <a:rPr lang="en-US" dirty="0" smtClean="0">
                <a:solidFill>
                  <a:schemeClr val="tx1"/>
                </a:solidFill>
                <a:latin typeface="Arial" pitchFamily="34" charset="0"/>
                <a:cs typeface="Arial" pitchFamily="34" charset="0"/>
              </a:rPr>
              <a:t>Leader Resource Guide</a:t>
            </a:r>
          </a:p>
          <a:p>
            <a:pPr fontAlgn="auto">
              <a:lnSpc>
                <a:spcPct val="120000"/>
              </a:lnSpc>
              <a:spcBef>
                <a:spcPts val="0"/>
              </a:spcBef>
              <a:spcAft>
                <a:spcPts val="1800"/>
              </a:spcAft>
              <a:buFont typeface="Arial" pitchFamily="34" charset="0"/>
              <a:buNone/>
              <a:defRPr/>
            </a:pPr>
            <a:r>
              <a:rPr lang="en-US" dirty="0" smtClean="0">
                <a:solidFill>
                  <a:schemeClr val="tx1"/>
                </a:solidFill>
                <a:latin typeface="Arial" pitchFamily="34" charset="0"/>
                <a:cs typeface="Arial" pitchFamily="34" charset="0"/>
              </a:rPr>
              <a:t>Leadership Connection</a:t>
            </a:r>
          </a:p>
          <a:p>
            <a:pPr fontAlgn="auto">
              <a:lnSpc>
                <a:spcPct val="120000"/>
              </a:lnSpc>
              <a:spcBef>
                <a:spcPts val="0"/>
              </a:spcBef>
              <a:spcAft>
                <a:spcPts val="1800"/>
              </a:spcAft>
              <a:buFont typeface="Arial" pitchFamily="34" charset="0"/>
              <a:buNone/>
              <a:defRPr/>
            </a:pPr>
            <a:r>
              <a:rPr lang="en-US" dirty="0" smtClean="0">
                <a:solidFill>
                  <a:schemeClr val="tx1"/>
                </a:solidFill>
                <a:latin typeface="Arial" pitchFamily="34" charset="0"/>
                <a:cs typeface="Arial" pitchFamily="34" charset="0"/>
              </a:rPr>
              <a:t>Leader protected website</a:t>
            </a:r>
          </a:p>
          <a:p>
            <a:pPr fontAlgn="auto">
              <a:lnSpc>
                <a:spcPct val="120000"/>
              </a:lnSpc>
              <a:spcBef>
                <a:spcPts val="0"/>
              </a:spcBef>
              <a:spcAft>
                <a:spcPts val="1800"/>
              </a:spcAft>
              <a:buFont typeface="Arial" pitchFamily="34" charset="0"/>
              <a:buNone/>
              <a:defRPr/>
            </a:pPr>
            <a:r>
              <a:rPr lang="en-US" dirty="0" smtClean="0">
                <a:solidFill>
                  <a:schemeClr val="tx1"/>
                </a:solidFill>
                <a:latin typeface="Arial" pitchFamily="34" charset="0"/>
                <a:cs typeface="Arial" pitchFamily="34" charset="0"/>
              </a:rPr>
              <a:t>Leader Forums</a:t>
            </a:r>
            <a:endParaRPr lang="en-US" dirty="0">
              <a:solidFill>
                <a:schemeClr val="tx1"/>
              </a:solidFill>
              <a:latin typeface="Arial" pitchFamily="34" charset="0"/>
              <a:cs typeface="Arial" pitchFamily="34" charset="0"/>
            </a:endParaRPr>
          </a:p>
        </p:txBody>
      </p:sp>
      <p:pic>
        <p:nvPicPr>
          <p:cNvPr id="62471" name="Picture 8" descr="webbusinesscard_front.jpg"/>
          <p:cNvPicPr>
            <a:picLocks noChangeAspect="1"/>
          </p:cNvPicPr>
          <p:nvPr/>
        </p:nvPicPr>
        <p:blipFill>
          <a:blip r:embed="rId3"/>
          <a:srcRect/>
          <a:stretch>
            <a:fillRect/>
          </a:stretch>
        </p:blipFill>
        <p:spPr bwMode="auto">
          <a:xfrm>
            <a:off x="6705600" y="2209800"/>
            <a:ext cx="2039937" cy="118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a:xfrm>
            <a:off x="457200" y="2667000"/>
            <a:ext cx="8229600" cy="1143000"/>
          </a:xfrm>
        </p:spPr>
        <p:txBody>
          <a:bodyPr/>
          <a:lstStyle/>
          <a:p>
            <a:r>
              <a:rPr lang="en-US" dirty="0" smtClean="0">
                <a:latin typeface="Arial Black" pitchFamily="34" charset="0"/>
              </a:rPr>
              <a:t>Getting Started</a:t>
            </a:r>
          </a:p>
        </p:txBody>
      </p:sp>
      <p:sp>
        <p:nvSpPr>
          <p:cNvPr id="2" name="Content Placeholder 1"/>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ctrTitle"/>
          </p:nvPr>
        </p:nvSpPr>
        <p:spPr>
          <a:xfrm>
            <a:off x="685800" y="1143000"/>
            <a:ext cx="7772400" cy="1470025"/>
          </a:xfrm>
        </p:spPr>
        <p:txBody>
          <a:bodyPr/>
          <a:lstStyle/>
          <a:p>
            <a:r>
              <a:rPr lang="en-US" sz="4800" dirty="0" smtClean="0">
                <a:latin typeface="Arial Black" pitchFamily="34" charset="0"/>
              </a:rPr>
              <a:t>Q &amp; 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ctrTitle"/>
          </p:nvPr>
        </p:nvSpPr>
        <p:spPr>
          <a:xfrm>
            <a:off x="685800" y="2590800"/>
            <a:ext cx="7772400" cy="1470025"/>
          </a:xfrm>
        </p:spPr>
        <p:txBody>
          <a:bodyPr/>
          <a:lstStyle/>
          <a:p>
            <a:r>
              <a:rPr lang="en-US" dirty="0" smtClean="0">
                <a:latin typeface="Arial Black" pitchFamily="34" charset="0"/>
              </a:rPr>
              <a:t>Evaluation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533400"/>
            <a:ext cx="8229600" cy="1143000"/>
          </a:xfrm>
        </p:spPr>
        <p:txBody>
          <a:bodyPr/>
          <a:lstStyle/>
          <a:p>
            <a:pPr eaLnBrk="1" hangingPunct="1"/>
            <a:r>
              <a:rPr lang="en-US" dirty="0" smtClean="0">
                <a:latin typeface="Arial Black" pitchFamily="34" charset="0"/>
              </a:rPr>
              <a:t>The Oath</a:t>
            </a:r>
          </a:p>
        </p:txBody>
      </p:sp>
      <p:sp>
        <p:nvSpPr>
          <p:cNvPr id="10243" name="Subtitle 2"/>
          <p:cNvSpPr>
            <a:spLocks noGrp="1"/>
          </p:cNvSpPr>
          <p:nvPr>
            <p:ph idx="1"/>
          </p:nvPr>
        </p:nvSpPr>
        <p:spPr>
          <a:xfrm>
            <a:off x="457200" y="1828800"/>
            <a:ext cx="8229600" cy="4525963"/>
          </a:xfrm>
        </p:spPr>
        <p:txBody>
          <a:bodyPr/>
          <a:lstStyle/>
          <a:p>
            <a:pPr algn="ctr" eaLnBrk="1" hangingPunct="1">
              <a:buFont typeface="Arial" charset="0"/>
              <a:buNone/>
            </a:pPr>
            <a:r>
              <a:rPr lang="en-US" dirty="0" smtClean="0">
                <a:latin typeface="Arial" charset="0"/>
                <a:cs typeface="Arial" charset="0"/>
              </a:rPr>
              <a:t>I promise to love God, </a:t>
            </a:r>
          </a:p>
          <a:p>
            <a:pPr algn="ctr" eaLnBrk="1" hangingPunct="1">
              <a:buFont typeface="Arial" charset="0"/>
              <a:buNone/>
            </a:pPr>
            <a:r>
              <a:rPr lang="en-US" dirty="0" smtClean="0">
                <a:latin typeface="Arial" charset="0"/>
                <a:cs typeface="Arial" charset="0"/>
              </a:rPr>
              <a:t>Cherish my family, </a:t>
            </a:r>
          </a:p>
          <a:p>
            <a:pPr algn="ctr" eaLnBrk="1" hangingPunct="1">
              <a:buFont typeface="Arial" charset="0"/>
              <a:buNone/>
            </a:pPr>
            <a:r>
              <a:rPr lang="en-US" dirty="0" smtClean="0">
                <a:latin typeface="Arial" charset="0"/>
                <a:cs typeface="Arial" charset="0"/>
              </a:rPr>
              <a:t>Honor my country, </a:t>
            </a:r>
          </a:p>
          <a:p>
            <a:pPr algn="ctr" eaLnBrk="1" hangingPunct="1">
              <a:buFont typeface="Arial" charset="0"/>
              <a:buNone/>
            </a:pPr>
            <a:r>
              <a:rPr lang="en-US" dirty="0" smtClean="0">
                <a:latin typeface="Arial" charset="0"/>
                <a:cs typeface="Arial" charset="0"/>
              </a:rPr>
              <a:t>And serve in my community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1143000"/>
          </a:xfrm>
        </p:spPr>
        <p:txBody>
          <a:bodyPr/>
          <a:lstStyle/>
          <a:p>
            <a:pPr eaLnBrk="1" hangingPunct="1"/>
            <a:r>
              <a:rPr lang="en-US" dirty="0" smtClean="0">
                <a:latin typeface="Arial Black" pitchFamily="34" charset="0"/>
              </a:rPr>
              <a:t>The Creed</a:t>
            </a:r>
          </a:p>
        </p:txBody>
      </p:sp>
      <p:sp>
        <p:nvSpPr>
          <p:cNvPr id="3" name="Subtitle 2"/>
          <p:cNvSpPr>
            <a:spLocks noGrp="1"/>
          </p:cNvSpPr>
          <p:nvPr>
            <p:ph idx="1"/>
          </p:nvPr>
        </p:nvSpPr>
        <p:spPr>
          <a:xfrm>
            <a:off x="1276350" y="1828800"/>
            <a:ext cx="6591300" cy="4724400"/>
          </a:xfrm>
        </p:spPr>
        <p:txBody>
          <a:bodyPr rtlCol="0">
            <a:normAutofit fontScale="70000" lnSpcReduction="20000"/>
          </a:bodyPr>
          <a:lstStyle/>
          <a:p>
            <a:pPr marL="0" indent="0" algn="ctr" eaLnBrk="1" fontAlgn="auto" hangingPunct="1">
              <a:lnSpc>
                <a:spcPct val="120000"/>
              </a:lnSpc>
              <a:spcBef>
                <a:spcPts val="0"/>
              </a:spcBef>
              <a:spcAft>
                <a:spcPts val="0"/>
              </a:spcAft>
              <a:buFont typeface="Arial" pitchFamily="34" charset="0"/>
              <a:buNone/>
              <a:defRPr/>
            </a:pPr>
            <a:r>
              <a:rPr lang="en-US" sz="3800" b="1" i="1" dirty="0" smtClean="0">
                <a:latin typeface="Arial" pitchFamily="34" charset="0"/>
                <a:cs typeface="Arial" pitchFamily="34" charset="0"/>
              </a:rPr>
              <a:t>As an American Heritage Girl, I will be:</a:t>
            </a:r>
          </a:p>
          <a:p>
            <a:pPr marL="0" indent="0" algn="ctr" eaLnBrk="1" fontAlgn="auto" hangingPunct="1">
              <a:lnSpc>
                <a:spcPct val="120000"/>
              </a:lnSpc>
              <a:spcBef>
                <a:spcPts val="0"/>
              </a:spcBef>
              <a:spcAft>
                <a:spcPts val="0"/>
              </a:spcAft>
              <a:buFont typeface="Arial" pitchFamily="34" charset="0"/>
              <a:buNone/>
              <a:defRPr/>
            </a:pPr>
            <a:endParaRPr lang="en-US" b="1" i="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Compassionate</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Helpful</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Honest </a:t>
            </a: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Loyal</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Perseverant</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Pure</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Resourceful</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Respectful</a:t>
            </a:r>
            <a:r>
              <a:rPr lang="en-US" sz="3400" b="1" dirty="0" smtClean="0">
                <a:latin typeface="Arial" pitchFamily="34" charset="0"/>
                <a:cs typeface="Arial" pitchFamily="34" charset="0"/>
              </a:rPr>
              <a:t> </a:t>
            </a: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Responsible</a:t>
            </a:r>
            <a:endParaRPr lang="en-US" sz="3400" b="1" dirty="0" smtClean="0">
              <a:latin typeface="Arial" pitchFamily="34" charset="0"/>
              <a:cs typeface="Arial" pitchFamily="34" charset="0"/>
            </a:endParaRPr>
          </a:p>
          <a:p>
            <a:pPr marL="0" indent="0" algn="ctr" eaLnBrk="1" fontAlgn="auto" hangingPunct="1">
              <a:lnSpc>
                <a:spcPct val="120000"/>
              </a:lnSpc>
              <a:spcBef>
                <a:spcPts val="0"/>
              </a:spcBef>
              <a:spcAft>
                <a:spcPts val="0"/>
              </a:spcAft>
              <a:buFont typeface="Arial" pitchFamily="34" charset="0"/>
              <a:buNone/>
              <a:defRPr/>
            </a:pPr>
            <a:r>
              <a:rPr lang="en-US" sz="3400" dirty="0" smtClean="0">
                <a:latin typeface="Arial" pitchFamily="34" charset="0"/>
                <a:cs typeface="Arial" pitchFamily="34" charset="0"/>
              </a:rPr>
              <a:t>Reverent</a:t>
            </a:r>
          </a:p>
          <a:p>
            <a:pPr marL="0" indent="0" algn="ctr" eaLnBrk="1" fontAlgn="auto" hangingPunct="1">
              <a:lnSpc>
                <a:spcPct val="120000"/>
              </a:lnSpc>
              <a:spcBef>
                <a:spcPts val="0"/>
              </a:spcBef>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533400"/>
            <a:ext cx="8229600" cy="1143000"/>
          </a:xfrm>
        </p:spPr>
        <p:txBody>
          <a:bodyPr/>
          <a:lstStyle/>
          <a:p>
            <a:pPr eaLnBrk="1" hangingPunct="1"/>
            <a:r>
              <a:rPr lang="en-US" dirty="0" smtClean="0">
                <a:latin typeface="Arial Black" pitchFamily="34" charset="0"/>
              </a:rPr>
              <a:t>The Mission Statement</a:t>
            </a:r>
          </a:p>
        </p:txBody>
      </p:sp>
      <p:sp>
        <p:nvSpPr>
          <p:cNvPr id="12291" name="Subtitle 2"/>
          <p:cNvSpPr>
            <a:spLocks noGrp="1"/>
          </p:cNvSpPr>
          <p:nvPr>
            <p:ph idx="1"/>
          </p:nvPr>
        </p:nvSpPr>
        <p:spPr>
          <a:xfrm>
            <a:off x="457200" y="2895600"/>
            <a:ext cx="8229600" cy="1828800"/>
          </a:xfrm>
        </p:spPr>
        <p:txBody>
          <a:bodyPr/>
          <a:lstStyle/>
          <a:p>
            <a:pPr algn="ctr" eaLnBrk="1" hangingPunct="1">
              <a:buFont typeface="Arial" charset="0"/>
              <a:buNone/>
            </a:pPr>
            <a:r>
              <a:rPr lang="en-US" i="1" smtClean="0">
                <a:latin typeface="Arial" charset="0"/>
                <a:cs typeface="Arial" charset="0"/>
              </a:rPr>
              <a:t>Building women of integrity through service to God, family, community and country.</a:t>
            </a:r>
            <a:endParaRPr 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2183</TotalTime>
  <Words>9245</Words>
  <Application>Microsoft Office PowerPoint</Application>
  <PresentationFormat>On-screen Show (4:3)</PresentationFormat>
  <Paragraphs>591</Paragraphs>
  <Slides>61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 Black</vt:lpstr>
      <vt:lpstr>Calibri</vt:lpstr>
      <vt:lpstr>Times New Roman</vt:lpstr>
      <vt:lpstr>Wingdings</vt:lpstr>
      <vt:lpstr>Office Theme</vt:lpstr>
      <vt:lpstr>PowerPoint Presentation</vt:lpstr>
      <vt:lpstr>Introductions</vt:lpstr>
      <vt:lpstr>Training Objectives</vt:lpstr>
      <vt:lpstr>Role of A Unit Leader</vt:lpstr>
      <vt:lpstr>About AHG</vt:lpstr>
      <vt:lpstr>Getting Started</vt:lpstr>
      <vt:lpstr>The Oath</vt:lpstr>
      <vt:lpstr>The Creed</vt:lpstr>
      <vt:lpstr>The Mission Statement</vt:lpstr>
      <vt:lpstr>Our Vision</vt:lpstr>
      <vt:lpstr>Our Statement of Faith</vt:lpstr>
      <vt:lpstr>Program Levels</vt:lpstr>
      <vt:lpstr>Uniforms</vt:lpstr>
      <vt:lpstr>Uniforms</vt:lpstr>
      <vt:lpstr>Working with Girls</vt:lpstr>
      <vt:lpstr>Girl Development</vt:lpstr>
      <vt:lpstr>Program Emphases</vt:lpstr>
      <vt:lpstr>Life Skill Enhancement</vt:lpstr>
      <vt:lpstr>Developing Teamwork &amp; Building Confidence</vt:lpstr>
      <vt:lpstr>Social Development</vt:lpstr>
      <vt:lpstr>Girl Leadership</vt:lpstr>
      <vt:lpstr>Levels of Leadership</vt:lpstr>
      <vt:lpstr>Character Development</vt:lpstr>
      <vt:lpstr>Community Service</vt:lpstr>
      <vt:lpstr>Planning A Service Activity</vt:lpstr>
      <vt:lpstr>Citizenship</vt:lpstr>
      <vt:lpstr>Spiritual Development</vt:lpstr>
      <vt:lpstr>Religious Medals Programs</vt:lpstr>
      <vt:lpstr>Group Activity</vt:lpstr>
      <vt:lpstr>Learning Styles</vt:lpstr>
      <vt:lpstr>Working with Girls of varying abilities</vt:lpstr>
      <vt:lpstr>Managing Behavior</vt:lpstr>
      <vt:lpstr>Forms of Troop Government</vt:lpstr>
      <vt:lpstr>Patrol System</vt:lpstr>
      <vt:lpstr>PowerPoint Presentation</vt:lpstr>
      <vt:lpstr>Health &amp; Safety</vt:lpstr>
      <vt:lpstr>PowerPoint Presentation</vt:lpstr>
      <vt:lpstr>AHG Ministry to Girls</vt:lpstr>
      <vt:lpstr>Planning A Troop Meeting</vt:lpstr>
      <vt:lpstr>Troop Meeting Tips</vt:lpstr>
      <vt:lpstr>Group Activity</vt:lpstr>
      <vt:lpstr>Troop/Unit Health Indicators</vt:lpstr>
      <vt:lpstr>PowerPoint Presentation</vt:lpstr>
      <vt:lpstr>Board of Review</vt:lpstr>
      <vt:lpstr> Stars &amp; Stripes Award</vt:lpstr>
      <vt:lpstr>Advancement Recordkeeping</vt:lpstr>
      <vt:lpstr>PowerPoint Presentation</vt:lpstr>
      <vt:lpstr>PowerPoint Presentation</vt:lpstr>
      <vt:lpstr>PowerPoint Presentation</vt:lpstr>
      <vt:lpstr>PowerPoint Presentation</vt:lpstr>
      <vt:lpstr>Troop Recognitions</vt:lpstr>
      <vt:lpstr>Nurturing the AHG Troop</vt:lpstr>
      <vt:lpstr>Spiritual Development of Unit Leadership</vt:lpstr>
      <vt:lpstr>Succession Planning</vt:lpstr>
      <vt:lpstr>Recruiting Adults/Girls</vt:lpstr>
      <vt:lpstr>PowerPoint Presentation</vt:lpstr>
      <vt:lpstr>Group Activity</vt:lpstr>
      <vt:lpstr>Communication</vt:lpstr>
      <vt:lpstr>Unit Leader Resources</vt:lpstr>
      <vt:lpstr>Q &amp; A</vt:lpstr>
      <vt:lpstr>Evaluation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Carolyn Moore</dc:creator>
  <cp:lastModifiedBy>Adam</cp:lastModifiedBy>
  <cp:revision>247</cp:revision>
  <dcterms:created xsi:type="dcterms:W3CDTF">2008-12-02T19:08:43Z</dcterms:created>
  <dcterms:modified xsi:type="dcterms:W3CDTF">2016-07-11T21:33:31Z</dcterms:modified>
</cp:coreProperties>
</file>